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1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39"/>
  </p:notesMasterIdLst>
  <p:handoutMasterIdLst>
    <p:handoutMasterId r:id="rId40"/>
  </p:handoutMasterIdLst>
  <p:sldIdLst>
    <p:sldId id="256" r:id="rId2"/>
    <p:sldId id="414" r:id="rId3"/>
    <p:sldId id="416" r:id="rId4"/>
    <p:sldId id="418" r:id="rId5"/>
    <p:sldId id="297" r:id="rId6"/>
    <p:sldId id="348" r:id="rId7"/>
    <p:sldId id="300" r:id="rId8"/>
    <p:sldId id="301" r:id="rId9"/>
    <p:sldId id="331" r:id="rId10"/>
    <p:sldId id="302" r:id="rId11"/>
    <p:sldId id="303" r:id="rId12"/>
    <p:sldId id="306" r:id="rId13"/>
    <p:sldId id="312" r:id="rId14"/>
    <p:sldId id="349" r:id="rId15"/>
    <p:sldId id="350" r:id="rId16"/>
    <p:sldId id="351" r:id="rId17"/>
    <p:sldId id="352" r:id="rId18"/>
    <p:sldId id="318" r:id="rId19"/>
    <p:sldId id="332" r:id="rId20"/>
    <p:sldId id="353" r:id="rId21"/>
    <p:sldId id="354" r:id="rId22"/>
    <p:sldId id="313" r:id="rId23"/>
    <p:sldId id="324" r:id="rId24"/>
    <p:sldId id="333" r:id="rId25"/>
    <p:sldId id="314" r:id="rId26"/>
    <p:sldId id="320" r:id="rId27"/>
    <p:sldId id="321" r:id="rId28"/>
    <p:sldId id="322" r:id="rId29"/>
    <p:sldId id="327" r:id="rId30"/>
    <p:sldId id="423" r:id="rId31"/>
    <p:sldId id="424" r:id="rId32"/>
    <p:sldId id="425" r:id="rId33"/>
    <p:sldId id="426" r:id="rId34"/>
    <p:sldId id="427" r:id="rId35"/>
    <p:sldId id="428" r:id="rId36"/>
    <p:sldId id="432" r:id="rId37"/>
    <p:sldId id="315" r:id="rId38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FF0000"/>
    <a:srgbClr val="008080"/>
    <a:srgbClr val="FFFFCC"/>
    <a:srgbClr val="9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-60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.xml"/><Relationship Id="rId4" Type="http://schemas.openxmlformats.org/officeDocument/2006/relationships/slide" Target="slides/slide4.xml"/><Relationship Id="rId1" Type="http://schemas.openxmlformats.org/officeDocument/2006/relationships/slide" Target="slides/slide1.xml"/><Relationship Id="rId2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fld id="{62D6E6EC-873F-4344-A58A-C854B33181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836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F5DFFC47-059C-3C40-86A3-A6CC3BA2ED57}" type="datetimeFigureOut">
              <a:rPr lang="en-US"/>
              <a:pPr>
                <a:defRPr/>
              </a:pPr>
              <a:t>23/09/2015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A98BEBB-E2FE-FE40-8F5B-91543EDFE7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495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98BEBB-E2FE-FE40-8F5B-91543EDFE75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06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514600"/>
            <a:ext cx="9144000" cy="9144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479800"/>
            <a:ext cx="9144000" cy="635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ABB7B0-DE77-8744-8EE4-0BE7C9ADAB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87428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656C7B-5AEA-4044-8DDB-EDCBC73739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1638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B23C4-1DD9-7149-A34E-7456E63F23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67720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1371600" y="762000"/>
            <a:ext cx="3810000" cy="57150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0" y="762000"/>
            <a:ext cx="3810000" cy="571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C0EC55-D1BA-5347-88B4-6F8C311E4D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60487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71600" y="762000"/>
            <a:ext cx="3810000" cy="571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334000" y="762000"/>
            <a:ext cx="3810000" cy="57150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6D12C-0E57-1E4D-96DE-49DAF082E7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95332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F86FA2-F431-D748-B672-B17B62BE6D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83280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04642D-5737-4742-BE12-240CD5F071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26122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762000"/>
            <a:ext cx="38100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0" y="762000"/>
            <a:ext cx="38100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B5A8C-3A6F-024A-8D29-2C6435398C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68961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C40825-91BE-1B46-B029-5B3A069BFC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33531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44FCF4-CCE7-F64B-892C-ABB00EA10F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53852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5EF43-F7C1-0241-9BA0-6A70CF0AA0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88490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5A5407-0672-A240-9E74-D303EB4BDB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64460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42E1A4-8F02-3B44-97CB-942204C704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68670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1600" y="762000"/>
            <a:ext cx="77724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75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6294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75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294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 b="1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75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cs typeface="+mn-cs"/>
              </a:defRPr>
            </a:lvl1pPr>
          </a:lstStyle>
          <a:p>
            <a:pPr>
              <a:defRPr/>
            </a:pPr>
            <a:fld id="{65EC6531-3AA4-2141-9AB3-C841378064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</p:sldLayoutIdLst>
  <p:transition xmlns:p14="http://schemas.microsoft.com/office/powerpoint/2010/main">
    <p:fade thruBlk="1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Impact" pitchFamily="3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Impact" pitchFamily="3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Impact" pitchFamily="3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Impact" pitchFamily="3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Impact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Impact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Impact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Impac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800" b="1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6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6.wmf"/><Relationship Id="rId5" Type="http://schemas.openxmlformats.org/officeDocument/2006/relationships/image" Target="../media/image8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6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6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6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6.wmf"/><Relationship Id="rId5" Type="http://schemas.openxmlformats.org/officeDocument/2006/relationships/image" Target="../media/image15.png"/><Relationship Id="rId6" Type="http://schemas.openxmlformats.org/officeDocument/2006/relationships/hyperlink" Target="http://universaldesign.ie/Web-Content-/Technology-for-Older-People.pdf" TargetMode="External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6.png"/><Relationship Id="rId1" Type="http://schemas.microsoft.com/office/2007/relationships/media" Target="\Users\andreacurley\Documents\Modules\Man%20&amp;%20Machine\Week%201%20Introduction%20to%20Course\luke.avi" TargetMode="External"/><Relationship Id="rId2" Type="http://schemas.openxmlformats.org/officeDocument/2006/relationships/video" Target="\Users\andreacurley\Documents\Modules\Man%20&amp;%20Machine\Week%201%20Introduction%20to%20Course\luke.avi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\Users\andreacurley\Documents\Modules\Man%20&amp;%20Machine\Week%201%20Introduction%20to%20Course\fionn.avi" TargetMode="External"/><Relationship Id="rId2" Type="http://schemas.openxmlformats.org/officeDocument/2006/relationships/video" Target="\Users\andreacurley\Documents\Modules\Man%20&amp;%20Machine\Week%201%20Introduction%20to%20Course\fionn.avi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6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6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6.wmf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6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6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6.w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6.wmf"/><Relationship Id="rId5" Type="http://schemas.openxmlformats.org/officeDocument/2006/relationships/hyperlink" Target="http://images.google.com/imgres?imgurl=http://www.premierathome.com/products/text_t1.jpg&amp;imgrefurl=http://www.premierathome.com/products/texttoaudio.php&amp;h=480&amp;w=615&amp;sz=70&amp;hl=en&amp;start=3&amp;um=1&amp;usg=__Ai6WFlK_pK-43JSS7l0w9-Z-mvU=&amp;tbnid=Z6QG70LjH1Y9_M:&amp;tbnh=106&amp;tbnw=136&amp;prev=/images?q=%22text+to+audio%22&amp;imgsz=small%7Cmedium%7Clarge%7Cxlarge&amp;um=1&amp;hl=en&amp;rls=ADBS,ADBS:2006-33,ADBS:en&amp;sa=G" TargetMode="External"/><Relationship Id="rId6" Type="http://schemas.openxmlformats.org/officeDocument/2006/relationships/image" Target="../media/image20.jpeg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6.w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6.wmf"/><Relationship Id="rId5" Type="http://schemas.openxmlformats.org/officeDocument/2006/relationships/image" Target="../media/image21.jpg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6.wmf"/><Relationship Id="rId5" Type="http://schemas.openxmlformats.org/officeDocument/2006/relationships/image" Target="../media/image22.png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4" Type="http://schemas.openxmlformats.org/officeDocument/2006/relationships/image" Target="../media/image6.wmf"/><Relationship Id="rId5" Type="http://schemas.openxmlformats.org/officeDocument/2006/relationships/image" Target="../media/image23.png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image" Target="../media/image6.wmf"/><Relationship Id="rId5" Type="http://schemas.openxmlformats.org/officeDocument/2006/relationships/image" Target="../media/image24.png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4" Type="http://schemas.openxmlformats.org/officeDocument/2006/relationships/image" Target="../media/image6.wmf"/><Relationship Id="rId5" Type="http://schemas.openxmlformats.org/officeDocument/2006/relationships/image" Target="../media/image25.png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4" Type="http://schemas.openxmlformats.org/officeDocument/2006/relationships/image" Target="../media/image6.wmf"/><Relationship Id="rId5" Type="http://schemas.openxmlformats.org/officeDocument/2006/relationships/image" Target="../media/image26.png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4" Type="http://schemas.openxmlformats.org/officeDocument/2006/relationships/image" Target="../media/image6.wmf"/><Relationship Id="rId5" Type="http://schemas.openxmlformats.org/officeDocument/2006/relationships/hyperlink" Target="http://www.assistireland.ie/eng/Products_Directory/" TargetMode="External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4" Type="http://schemas.openxmlformats.org/officeDocument/2006/relationships/image" Target="../media/image6.w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6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6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6.wmf"/><Relationship Id="rId5" Type="http://schemas.openxmlformats.org/officeDocument/2006/relationships/image" Target="../media/image7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2514600"/>
            <a:ext cx="914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IE" sz="4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Nature of User</a:t>
            </a:r>
            <a:endParaRPr lang="en-US" sz="48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DCFF-2B76-1F4F-901D-D247E0BA910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76263" y="1484313"/>
            <a:ext cx="8604250" cy="4897437"/>
          </a:xfrm>
        </p:spPr>
        <p:txBody>
          <a:bodyPr/>
          <a:lstStyle/>
          <a:p>
            <a:pPr marL="0" indent="0" eaLnBrk="1" hangingPunct="1"/>
            <a:r>
              <a:rPr lang="en-GB" sz="2800">
                <a:solidFill>
                  <a:srgbClr val="009999"/>
                </a:solidFill>
                <a:latin typeface="Arial" charset="0"/>
              </a:rPr>
              <a:t>Discretionary Users</a:t>
            </a:r>
          </a:p>
          <a:p>
            <a:pPr marL="457200" lvl="1" indent="0" eaLnBrk="1" hangingPunct="1"/>
            <a:r>
              <a:rPr lang="en-GB" sz="2400" b="0">
                <a:latin typeface="Arial" charset="0"/>
              </a:rPr>
              <a:t>more self-directed, not told how to work</a:t>
            </a:r>
          </a:p>
          <a:p>
            <a:pPr marL="457200" lvl="1" indent="0" eaLnBrk="1" hangingPunct="1"/>
            <a:r>
              <a:rPr lang="en-GB" sz="2400" b="0">
                <a:latin typeface="Arial" charset="0"/>
              </a:rPr>
              <a:t>it’s the results, not the means that are more important</a:t>
            </a:r>
          </a:p>
          <a:p>
            <a:pPr marL="457200" lvl="1" indent="0" eaLnBrk="1" hangingPunct="1"/>
            <a:r>
              <a:rPr lang="en-GB" sz="2400" b="0">
                <a:latin typeface="Arial" charset="0"/>
              </a:rPr>
              <a:t>utilisation of system not necessary</a:t>
            </a:r>
          </a:p>
          <a:p>
            <a:pPr marL="457200" lvl="1" indent="0" eaLnBrk="1" hangingPunct="1"/>
            <a:r>
              <a:rPr lang="en-GB" sz="2400" b="0">
                <a:latin typeface="Arial" charset="0"/>
              </a:rPr>
              <a:t>will not invest extra effort to use the system</a:t>
            </a:r>
          </a:p>
          <a:p>
            <a:pPr marL="457200" lvl="1" indent="0" eaLnBrk="1" hangingPunct="1"/>
            <a:r>
              <a:rPr lang="en-GB" sz="2400" b="0">
                <a:latin typeface="Arial" charset="0"/>
              </a:rPr>
              <a:t>does not show high motivation to use system</a:t>
            </a:r>
          </a:p>
          <a:p>
            <a:pPr marL="457200" lvl="1" indent="0" eaLnBrk="1" hangingPunct="1"/>
            <a:r>
              <a:rPr lang="en-GB" sz="2400" b="0">
                <a:latin typeface="Arial" charset="0"/>
              </a:rPr>
              <a:t>is easily disenchanted</a:t>
            </a:r>
          </a:p>
          <a:p>
            <a:pPr marL="457200" lvl="1" indent="0" eaLnBrk="1" hangingPunct="1"/>
            <a:endParaRPr lang="en-GB" sz="2400" b="0">
              <a:latin typeface="Arial" charset="0"/>
            </a:endParaRPr>
          </a:p>
        </p:txBody>
      </p:sp>
      <p:graphicFrame>
        <p:nvGraphicFramePr>
          <p:cNvPr id="32770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966788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8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66788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5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32772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Computer Skills &amp; Knowledge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FF38C-69BF-8043-B305-B6DFC468310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3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2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4" name="Text Box 5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33795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238125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What system am I a </a:t>
            </a:r>
            <a:br>
              <a:rPr lang="en-GB">
                <a:latin typeface="Impact" charset="0"/>
              </a:rPr>
            </a:br>
            <a:r>
              <a:rPr lang="en-GB">
                <a:latin typeface="Impact" charset="0"/>
              </a:rPr>
              <a:t>discretionary user of?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93B8D8-D496-B849-9C05-D50546B87BC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3" name="Picture 2" descr="Screen Shot 2015-09-23 at 22.27.4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84" y="2345086"/>
            <a:ext cx="7023100" cy="3251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484313"/>
            <a:ext cx="4716463" cy="57150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GB">
                <a:latin typeface="Arial" charset="0"/>
              </a:rPr>
              <a:t>Novice Users</a:t>
            </a:r>
          </a:p>
          <a:p>
            <a:pPr marL="457200" lvl="1" indent="0" eaLnBrk="1" hangingPunct="1">
              <a:spcAft>
                <a:spcPct val="40000"/>
              </a:spcAft>
              <a:buFontTx/>
              <a:buNone/>
            </a:pPr>
            <a:r>
              <a:rPr lang="en-GB" b="0">
                <a:latin typeface="Arial" charset="0"/>
              </a:rPr>
              <a:t>System features should assist </a:t>
            </a:r>
            <a:r>
              <a:rPr lang="en-GB" b="0" i="1">
                <a:latin typeface="Arial" charset="0"/>
              </a:rPr>
              <a:t>recognition </a:t>
            </a:r>
            <a:r>
              <a:rPr lang="en-GB" b="0">
                <a:latin typeface="Arial" charset="0"/>
              </a:rPr>
              <a:t>memory - menus, prompts, help screens</a:t>
            </a:r>
          </a:p>
          <a:p>
            <a:pPr marL="457200" lvl="1" indent="0" eaLnBrk="1" hangingPunct="1">
              <a:spcAft>
                <a:spcPct val="40000"/>
              </a:spcAft>
              <a:buFontTx/>
              <a:buNone/>
            </a:pPr>
            <a:r>
              <a:rPr lang="en-GB" b="0">
                <a:latin typeface="Arial" charset="0"/>
              </a:rPr>
              <a:t>Need restricted vocabularies, simple tasks, small number of possibilities and information feedback</a:t>
            </a:r>
          </a:p>
          <a:p>
            <a:pPr marL="457200" lvl="1" indent="0" eaLnBrk="1" hangingPunct="1">
              <a:spcAft>
                <a:spcPct val="40000"/>
              </a:spcAft>
              <a:buFontTx/>
              <a:buNone/>
            </a:pPr>
            <a:r>
              <a:rPr lang="en-GB" b="0">
                <a:latin typeface="Arial" charset="0"/>
              </a:rPr>
              <a:t>View practice as an aid to moving up to expert status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43438" y="1484313"/>
            <a:ext cx="4500562" cy="4779962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GB">
                <a:latin typeface="Arial" charset="0"/>
              </a:rPr>
              <a:t>Expert Users</a:t>
            </a:r>
          </a:p>
          <a:p>
            <a:pPr marL="457200" lvl="1" indent="0" eaLnBrk="1" hangingPunct="1">
              <a:spcAft>
                <a:spcPct val="40000"/>
              </a:spcAft>
              <a:buFontTx/>
              <a:buNone/>
            </a:pPr>
            <a:r>
              <a:rPr lang="en-GB" b="0">
                <a:latin typeface="Arial" charset="0"/>
              </a:rPr>
              <a:t>Rely upon free recall</a:t>
            </a:r>
          </a:p>
          <a:p>
            <a:pPr marL="457200" lvl="1" indent="0" eaLnBrk="1" hangingPunct="1">
              <a:spcAft>
                <a:spcPct val="40000"/>
              </a:spcAft>
              <a:buFontTx/>
              <a:buNone/>
            </a:pPr>
            <a:r>
              <a:rPr lang="en-GB" b="0">
                <a:latin typeface="Arial" charset="0"/>
              </a:rPr>
              <a:t>need less information feedback</a:t>
            </a:r>
          </a:p>
          <a:p>
            <a:pPr marL="457200" lvl="1" indent="0" eaLnBrk="1" hangingPunct="1">
              <a:spcAft>
                <a:spcPct val="40000"/>
              </a:spcAft>
              <a:buFontTx/>
              <a:buNone/>
            </a:pPr>
            <a:r>
              <a:rPr lang="en-GB" b="0">
                <a:latin typeface="Arial" charset="0"/>
              </a:rPr>
              <a:t>Seek efficiency by bypassing novice memory aids, reducing keystrokes and summarising information</a:t>
            </a:r>
          </a:p>
        </p:txBody>
      </p:sp>
      <p:graphicFrame>
        <p:nvGraphicFramePr>
          <p:cNvPr id="35843" name="Object 5"/>
          <p:cNvGraphicFramePr>
            <a:graphicFrameLocks noChangeAspect="1"/>
          </p:cNvGraphicFramePr>
          <p:nvPr/>
        </p:nvGraphicFramePr>
        <p:xfrm>
          <a:off x="0" y="0"/>
          <a:ext cx="893763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2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4" name="Text Box 6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35845" name="Rectangle 8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Computer Skills &amp; Knowledge</a:t>
            </a:r>
          </a:p>
        </p:txBody>
      </p:sp>
      <p:sp>
        <p:nvSpPr>
          <p:cNvPr id="35846" name="Text Box 9"/>
          <p:cNvSpPr txBox="1">
            <a:spLocks noChangeArrowheads="1"/>
          </p:cNvSpPr>
          <p:nvPr/>
        </p:nvSpPr>
        <p:spPr bwMode="auto">
          <a:xfrm>
            <a:off x="2987675" y="836613"/>
            <a:ext cx="28527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2800" b="1" u="sng">
                <a:solidFill>
                  <a:srgbClr val="008080"/>
                </a:solidFill>
                <a:latin typeface="Times New Roman" charset="0"/>
              </a:rPr>
              <a:t>Impact on Design</a:t>
            </a:r>
            <a:endParaRPr lang="en-GB" u="sng">
              <a:solidFill>
                <a:srgbClr val="008080"/>
              </a:solidFill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1544A-B5E4-8A42-8BBA-9744F275ED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3" grpId="0" build="p"/>
      <p:bldP spid="13721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Age</a:t>
            </a:r>
          </a:p>
        </p:txBody>
      </p:sp>
      <p:graphicFrame>
        <p:nvGraphicFramePr>
          <p:cNvPr id="36866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5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7" name="Text Box 6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36868" name="Oval 8"/>
          <p:cNvSpPr>
            <a:spLocks noChangeArrowheads="1"/>
          </p:cNvSpPr>
          <p:nvPr/>
        </p:nvSpPr>
        <p:spPr bwMode="auto">
          <a:xfrm>
            <a:off x="3203575" y="1916113"/>
            <a:ext cx="2592388" cy="1368425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IE" b="1">
                <a:solidFill>
                  <a:schemeClr val="bg1"/>
                </a:solidFill>
              </a:rPr>
              <a:t>Impairments </a:t>
            </a:r>
          </a:p>
          <a:p>
            <a:pPr algn="ctr"/>
            <a:r>
              <a:rPr lang="en-IE" b="1">
                <a:solidFill>
                  <a:schemeClr val="bg1"/>
                </a:solidFill>
              </a:rPr>
              <a:t>due to age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6869" name="Text Box 10"/>
          <p:cNvSpPr txBox="1">
            <a:spLocks noChangeArrowheads="1"/>
          </p:cNvSpPr>
          <p:nvPr/>
        </p:nvSpPr>
        <p:spPr bwMode="auto">
          <a:xfrm>
            <a:off x="5219700" y="1196975"/>
            <a:ext cx="768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E" sz="1800"/>
              <a:t>vision</a:t>
            </a:r>
            <a:endParaRPr lang="en-US" sz="1800"/>
          </a:p>
        </p:txBody>
      </p:sp>
      <p:sp>
        <p:nvSpPr>
          <p:cNvPr id="36870" name="Text Box 11"/>
          <p:cNvSpPr txBox="1">
            <a:spLocks noChangeArrowheads="1"/>
          </p:cNvSpPr>
          <p:nvPr/>
        </p:nvSpPr>
        <p:spPr bwMode="auto">
          <a:xfrm>
            <a:off x="6659563" y="2349500"/>
            <a:ext cx="946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E" sz="1800"/>
              <a:t>hearing</a:t>
            </a:r>
            <a:endParaRPr lang="en-US" sz="1800"/>
          </a:p>
        </p:txBody>
      </p:sp>
      <p:sp>
        <p:nvSpPr>
          <p:cNvPr id="36871" name="Text Box 12"/>
          <p:cNvSpPr txBox="1">
            <a:spLocks noChangeArrowheads="1"/>
          </p:cNvSpPr>
          <p:nvPr/>
        </p:nvSpPr>
        <p:spPr bwMode="auto">
          <a:xfrm>
            <a:off x="3059113" y="1196975"/>
            <a:ext cx="958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E" sz="1800"/>
              <a:t>mobility</a:t>
            </a:r>
            <a:endParaRPr lang="en-US" sz="1800"/>
          </a:p>
        </p:txBody>
      </p:sp>
      <p:sp>
        <p:nvSpPr>
          <p:cNvPr id="36872" name="Text Box 13"/>
          <p:cNvSpPr txBox="1">
            <a:spLocks noChangeArrowheads="1"/>
          </p:cNvSpPr>
          <p:nvPr/>
        </p:nvSpPr>
        <p:spPr bwMode="auto">
          <a:xfrm>
            <a:off x="1187450" y="2492375"/>
            <a:ext cx="1009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E" sz="1800"/>
              <a:t>memory</a:t>
            </a:r>
            <a:endParaRPr lang="en-US" sz="1800"/>
          </a:p>
        </p:txBody>
      </p:sp>
      <p:sp>
        <p:nvSpPr>
          <p:cNvPr id="36873" name="Line 14"/>
          <p:cNvSpPr>
            <a:spLocks noChangeShapeType="1"/>
          </p:cNvSpPr>
          <p:nvPr/>
        </p:nvSpPr>
        <p:spPr bwMode="auto">
          <a:xfrm>
            <a:off x="2268538" y="2636838"/>
            <a:ext cx="719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4" name="Line 15"/>
          <p:cNvSpPr>
            <a:spLocks noChangeShapeType="1"/>
          </p:cNvSpPr>
          <p:nvPr/>
        </p:nvSpPr>
        <p:spPr bwMode="auto">
          <a:xfrm>
            <a:off x="3635375" y="1557338"/>
            <a:ext cx="21590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5" name="Line 16"/>
          <p:cNvSpPr>
            <a:spLocks noChangeShapeType="1"/>
          </p:cNvSpPr>
          <p:nvPr/>
        </p:nvSpPr>
        <p:spPr bwMode="auto">
          <a:xfrm flipH="1">
            <a:off x="5364163" y="1628775"/>
            <a:ext cx="21590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6" name="Line 17"/>
          <p:cNvSpPr>
            <a:spLocks noChangeShapeType="1"/>
          </p:cNvSpPr>
          <p:nvPr/>
        </p:nvSpPr>
        <p:spPr bwMode="auto">
          <a:xfrm flipH="1">
            <a:off x="6011863" y="2565400"/>
            <a:ext cx="5762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7" name="AutoShape 19"/>
          <p:cNvSpPr>
            <a:spLocks noChangeArrowheads="1"/>
          </p:cNvSpPr>
          <p:nvPr/>
        </p:nvSpPr>
        <p:spPr bwMode="auto">
          <a:xfrm>
            <a:off x="4283075" y="3573463"/>
            <a:ext cx="576263" cy="1008062"/>
          </a:xfrm>
          <a:prstGeom prst="downArrow">
            <a:avLst>
              <a:gd name="adj1" fmla="val 50000"/>
              <a:gd name="adj2" fmla="val 43733"/>
            </a:avLst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43380" name="Text Box 20"/>
          <p:cNvSpPr txBox="1">
            <a:spLocks noChangeArrowheads="1"/>
          </p:cNvSpPr>
          <p:nvPr/>
        </p:nvSpPr>
        <p:spPr bwMode="auto">
          <a:xfrm>
            <a:off x="3276600" y="4797425"/>
            <a:ext cx="27241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800"/>
              <a:t>Loss of confidence</a:t>
            </a:r>
          </a:p>
          <a:p>
            <a:pPr algn="ctr"/>
            <a:r>
              <a:rPr lang="en-IE" sz="1800"/>
              <a:t>Difficulty in orientation</a:t>
            </a:r>
          </a:p>
          <a:p>
            <a:pPr algn="ctr"/>
            <a:r>
              <a:rPr lang="en-IE" sz="1800"/>
              <a:t>Absorption of information</a:t>
            </a:r>
            <a:endParaRPr lang="en-US" sz="1800"/>
          </a:p>
        </p:txBody>
      </p:sp>
      <p:sp>
        <p:nvSpPr>
          <p:cNvPr id="143381" name="Text Box 21"/>
          <p:cNvSpPr txBox="1">
            <a:spLocks noChangeArrowheads="1"/>
          </p:cNvSpPr>
          <p:nvPr/>
        </p:nvSpPr>
        <p:spPr bwMode="auto">
          <a:xfrm>
            <a:off x="3563938" y="692150"/>
            <a:ext cx="197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IE" b="1">
                <a:solidFill>
                  <a:srgbClr val="008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+mn-cs"/>
              </a:rPr>
              <a:t>Ageing User</a:t>
            </a:r>
            <a:endParaRPr lang="en-US" b="1">
              <a:solidFill>
                <a:srgbClr val="008080"/>
              </a:solidFill>
              <a:effectLst>
                <a:outerShdw blurRad="38100" dist="38100" dir="2700000" algn="tl">
                  <a:srgbClr val="C0C0C0"/>
                </a:outerShdw>
              </a:effectLst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5B9AB2-8580-CB44-8E5A-011BF4B9715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4925" y="260350"/>
            <a:ext cx="9144000" cy="7620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pPr algn="ctr">
              <a:lnSpc>
                <a:spcPct val="90000"/>
              </a:lnSpc>
              <a:defRPr/>
            </a:pPr>
            <a:r>
              <a:rPr lang="en-GB" sz="4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Age: Ageing User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8775" y="1125538"/>
            <a:ext cx="8785225" cy="5470525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endParaRPr lang="en-IE" dirty="0" smtClean="0">
              <a:solidFill>
                <a:srgbClr val="008080"/>
              </a:solidFill>
              <a:effectLst>
                <a:outerShdw blurRad="38100" dist="38100" dir="2700000" algn="tl">
                  <a:srgbClr val="C0C0C0"/>
                </a:outerShdw>
              </a:effectLst>
              <a:ea typeface="+mn-ea"/>
              <a:cs typeface="+mn-cs"/>
            </a:endParaRPr>
          </a:p>
          <a:p>
            <a:pPr marL="457200" lvl="1" indent="0" eaLnBrk="1" hangingPunct="1">
              <a:spcBef>
                <a:spcPct val="55000"/>
              </a:spcBef>
              <a:defRPr/>
            </a:pPr>
            <a:r>
              <a:rPr lang="en-IE" sz="2600" dirty="0" smtClean="0"/>
              <a:t>Here are two websites used by a specific male ‘ageing’ user</a:t>
            </a:r>
          </a:p>
          <a:p>
            <a:pPr marL="857250" lvl="2" indent="0" eaLnBrk="1" hangingPunct="1">
              <a:spcBef>
                <a:spcPct val="55000"/>
              </a:spcBef>
              <a:defRPr/>
            </a:pPr>
            <a:r>
              <a:rPr lang="en-IE" sz="2200" dirty="0" smtClean="0"/>
              <a:t>Hermitage Golf Club   </a:t>
            </a:r>
          </a:p>
          <a:p>
            <a:pPr marL="857250" lvl="2" indent="0" eaLnBrk="1" hangingPunct="1">
              <a:spcBef>
                <a:spcPct val="55000"/>
              </a:spcBef>
              <a:defRPr/>
            </a:pPr>
            <a:r>
              <a:rPr lang="en-IE" sz="2200" dirty="0" smtClean="0"/>
              <a:t>Dunmurry Golf Club</a:t>
            </a:r>
          </a:p>
        </p:txBody>
      </p:sp>
      <p:pic>
        <p:nvPicPr>
          <p:cNvPr id="37891" name="Hermitage.mov">
            <a:hlinkClick r:id="" action="ppaction://media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4437063"/>
            <a:ext cx="2484437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Dunmurry Springs.mov">
            <a:hlinkClick r:id="" action="ppaction://media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4508500"/>
            <a:ext cx="3060700" cy="175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136462-2854-FA46-A628-2FB1C55EF85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5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84213" y="1196975"/>
            <a:ext cx="9144000" cy="7620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pPr>
              <a:lnSpc>
                <a:spcPct val="90000"/>
              </a:lnSpc>
              <a:defRPr/>
            </a:pPr>
            <a:r>
              <a:rPr lang="en-GB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Hermitage Golf Club Website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FB3BE9-6588-CC4F-8E04-D7D811AD149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38916" name="Dunmurry Springs.mov">
            <a:hlinkClick r:id="" action="ppaction://media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Dunmurry Springs.mov">
            <a:hlinkClick r:id="" action="ppaction://media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5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84213" y="1196975"/>
            <a:ext cx="9144000" cy="7620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pPr>
              <a:lnSpc>
                <a:spcPct val="90000"/>
              </a:lnSpc>
              <a:defRPr/>
            </a:pPr>
            <a:r>
              <a:rPr lang="en-GB" sz="3600" b="1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Dunmurry</a:t>
            </a:r>
            <a:r>
              <a:rPr lang="en-GB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Springs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6CAFD-23FB-064F-BF3A-4758F7DA1BF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39940" name="Screen Recording 3.mov">
            <a:hlinkClick r:id="" action="ppaction://media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0"/>
            <a:ext cx="914400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Screen Recording 3.mov">
            <a:hlinkClick r:id="" action="ppaction://media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9525" y="0"/>
            <a:ext cx="9144000" cy="7620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pPr algn="ctr">
              <a:lnSpc>
                <a:spcPct val="90000"/>
              </a:lnSpc>
              <a:defRPr/>
            </a:pPr>
            <a:r>
              <a:rPr lang="en-GB" sz="48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Age: Ageing User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8775" y="1341438"/>
            <a:ext cx="8785225" cy="5472112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endParaRPr lang="en-IE" dirty="0" smtClean="0">
              <a:solidFill>
                <a:srgbClr val="008080"/>
              </a:solidFill>
              <a:effectLst>
                <a:outerShdw blurRad="38100" dist="38100" dir="2700000" algn="tl">
                  <a:srgbClr val="C0C0C0"/>
                </a:outerShdw>
              </a:effectLst>
              <a:ea typeface="+mn-ea"/>
              <a:cs typeface="+mn-cs"/>
            </a:endParaRPr>
          </a:p>
          <a:p>
            <a:pPr marL="457200" lvl="1" indent="0" eaLnBrk="1" hangingPunct="1">
              <a:spcBef>
                <a:spcPct val="55000"/>
              </a:spcBef>
              <a:defRPr/>
            </a:pPr>
            <a:r>
              <a:rPr lang="en-IE" sz="2600" dirty="0" smtClean="0"/>
              <a:t>How did the user view these 2 sites?</a:t>
            </a:r>
          </a:p>
          <a:p>
            <a:pPr marL="857250" lvl="2" indent="0" eaLnBrk="1" hangingPunct="1">
              <a:spcBef>
                <a:spcPct val="55000"/>
              </a:spcBef>
              <a:defRPr/>
            </a:pPr>
            <a:r>
              <a:rPr lang="en-IE" sz="2200" dirty="0" smtClean="0"/>
              <a:t>Hermitage Golf Club</a:t>
            </a:r>
          </a:p>
          <a:p>
            <a:pPr marL="1314450" lvl="3" indent="0" eaLnBrk="1" hangingPunct="1">
              <a:spcBef>
                <a:spcPct val="55000"/>
              </a:spcBef>
              <a:defRPr/>
            </a:pPr>
            <a:r>
              <a:rPr lang="en-IE" dirty="0" smtClean="0"/>
              <a:t>Badly structured, different layouts</a:t>
            </a:r>
          </a:p>
          <a:p>
            <a:pPr marL="1314450" lvl="3" indent="0" eaLnBrk="1" hangingPunct="1">
              <a:spcBef>
                <a:spcPct val="55000"/>
              </a:spcBef>
              <a:defRPr/>
            </a:pPr>
            <a:r>
              <a:rPr lang="en-IE" dirty="0" smtClean="0"/>
              <a:t>Left sided menu not usable, could not see further into website without clicking, no drop down menu</a:t>
            </a:r>
          </a:p>
          <a:p>
            <a:pPr marL="1314450" lvl="3" indent="0" eaLnBrk="1" hangingPunct="1">
              <a:spcBef>
                <a:spcPct val="55000"/>
              </a:spcBef>
              <a:defRPr/>
            </a:pPr>
            <a:r>
              <a:rPr lang="en-IE" dirty="0" smtClean="0"/>
              <a:t>Lack of club house, bar and restaurant picture though big parts of club </a:t>
            </a:r>
          </a:p>
          <a:p>
            <a:pPr marL="1314450" lvl="3" indent="0" eaLnBrk="1" hangingPunct="1">
              <a:spcBef>
                <a:spcPct val="55000"/>
              </a:spcBef>
              <a:defRPr/>
            </a:pPr>
            <a:r>
              <a:rPr lang="en-IE" dirty="0" smtClean="0"/>
              <a:t>Information inaccurate  </a:t>
            </a:r>
          </a:p>
          <a:p>
            <a:pPr marL="857250" lvl="2" indent="0" eaLnBrk="1" hangingPunct="1">
              <a:spcBef>
                <a:spcPct val="55000"/>
              </a:spcBef>
              <a:defRPr/>
            </a:pPr>
            <a:r>
              <a:rPr lang="en-IE" sz="2200" dirty="0" smtClean="0"/>
              <a:t>Dunmurry Golf Club</a:t>
            </a:r>
          </a:p>
          <a:p>
            <a:pPr marL="1314450" lvl="3" indent="0" eaLnBrk="1" hangingPunct="1">
              <a:spcBef>
                <a:spcPct val="55000"/>
              </a:spcBef>
              <a:defRPr/>
            </a:pPr>
            <a:r>
              <a:rPr lang="en-IE" dirty="0" smtClean="0"/>
              <a:t>The opposite to all of the above!</a:t>
            </a:r>
          </a:p>
        </p:txBody>
      </p:sp>
      <p:pic>
        <p:nvPicPr>
          <p:cNvPr id="40963" name="Hermitage.mov">
            <a:hlinkClick r:id="" action="ppaction://media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5373688"/>
            <a:ext cx="1512887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Dunmurry Springs.mov">
            <a:hlinkClick r:id="" action="ppaction://media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2781300"/>
            <a:ext cx="1584325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0D796D-CFB8-024A-8B91-AE83E217B14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Age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1196975"/>
            <a:ext cx="8785225" cy="3819525"/>
          </a:xfrm>
        </p:spPr>
        <p:txBody>
          <a:bodyPr/>
          <a:lstStyle/>
          <a:p>
            <a:pPr marL="0" indent="0" eaLnBrk="1" hangingPunct="1">
              <a:defRPr/>
            </a:pPr>
            <a:endParaRPr lang="en-GB" sz="2800" dirty="0" smtClean="0">
              <a:ea typeface="+mn-ea"/>
              <a:cs typeface="+mn-cs"/>
            </a:endParaRPr>
          </a:p>
          <a:p>
            <a:pPr marL="457200" lvl="1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IE" sz="2400" dirty="0" smtClean="0">
                <a:solidFill>
                  <a:srgbClr val="00808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Design Guidelines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IE" sz="2400" b="0" dirty="0" smtClean="0"/>
              <a:t>Simplify screen design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IE" sz="2400" b="0" dirty="0" smtClean="0"/>
              <a:t>Provide users with simple linear search spaces with few options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IE" sz="2400" b="0" dirty="0" smtClean="0"/>
              <a:t>Increase size of fonts and controls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IE" sz="2400" b="0" dirty="0" smtClean="0"/>
              <a:t>Reduce both windows management tasks and scrolling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IE" sz="2400" b="0" dirty="0" smtClean="0"/>
              <a:t>Ensure contrast between text and background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IE" sz="2400" b="0" dirty="0" smtClean="0"/>
              <a:t>Menus can introduce problems, toolbars may be an alternative</a:t>
            </a:r>
            <a:endParaRPr lang="en-US" sz="2000" b="0" dirty="0" smtClean="0"/>
          </a:p>
        </p:txBody>
      </p:sp>
      <p:graphicFrame>
        <p:nvGraphicFramePr>
          <p:cNvPr id="41987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5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8" name="Text Box 5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153606" name="Text Box 6"/>
          <p:cNvSpPr txBox="1">
            <a:spLocks noChangeArrowheads="1"/>
          </p:cNvSpPr>
          <p:nvPr/>
        </p:nvSpPr>
        <p:spPr bwMode="auto">
          <a:xfrm>
            <a:off x="684213" y="1196975"/>
            <a:ext cx="228123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IE" sz="2800" b="1">
                <a:solidFill>
                  <a:srgbClr val="008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+mn-cs"/>
              </a:rPr>
              <a:t>Ageing User</a:t>
            </a:r>
            <a:endParaRPr lang="en-US" sz="2800" b="1">
              <a:solidFill>
                <a:srgbClr val="008080"/>
              </a:solidFill>
              <a:effectLst>
                <a:outerShdw blurRad="38100" dist="38100" dir="2700000" algn="tl">
                  <a:srgbClr val="C0C0C0"/>
                </a:outerShdw>
              </a:effectLst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564AFD-55E0-484B-BF7C-6AAA600EE6E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Ageing User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252536" y="476672"/>
            <a:ext cx="9505180" cy="3819525"/>
          </a:xfrm>
        </p:spPr>
        <p:txBody>
          <a:bodyPr/>
          <a:lstStyle/>
          <a:p>
            <a:pPr marL="0" indent="0" eaLnBrk="1" hangingPunct="1">
              <a:defRPr/>
            </a:pPr>
            <a:endParaRPr lang="en-GB" sz="2800" dirty="0">
              <a:latin typeface="Arial" charset="0"/>
              <a:cs typeface="+mn-cs"/>
            </a:endParaRPr>
          </a:p>
          <a:p>
            <a:pPr marL="457200" lvl="1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GB" sz="2400" dirty="0">
                <a:solidFill>
                  <a:srgbClr val="00808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https://</a:t>
            </a:r>
            <a:r>
              <a:rPr lang="en-GB" sz="2400" dirty="0" err="1">
                <a:solidFill>
                  <a:srgbClr val="00808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www.youtube.com</a:t>
            </a:r>
            <a:r>
              <a:rPr lang="en-GB" sz="2400" dirty="0">
                <a:solidFill>
                  <a:srgbClr val="00808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/</a:t>
            </a:r>
            <a:r>
              <a:rPr lang="en-GB" sz="2400" dirty="0" err="1">
                <a:solidFill>
                  <a:srgbClr val="00808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watch?t</a:t>
            </a:r>
            <a:r>
              <a:rPr lang="en-GB" sz="2400" dirty="0">
                <a:solidFill>
                  <a:srgbClr val="00808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=250&amp;v=5AiLkZ__WRM</a:t>
            </a:r>
            <a:endParaRPr lang="en-US" sz="2000" b="0" dirty="0">
              <a:latin typeface="Arial" charset="0"/>
            </a:endParaRPr>
          </a:p>
        </p:txBody>
      </p:sp>
      <p:graphicFrame>
        <p:nvGraphicFramePr>
          <p:cNvPr id="43011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0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B0E4F-3496-B346-8F8C-467157EAEDA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4" name="Picture 3" descr="Screen Shot 2015-09-23 at 22.39.0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12776"/>
            <a:ext cx="8280400" cy="51845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6552" y="6485274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hlinkClick r:id="rId6"/>
              </a:rPr>
              <a:t>http://universaldesign.ie/Web-Content-/Technology-for-Older-</a:t>
            </a:r>
            <a:r>
              <a:rPr lang="en-US" sz="2000" dirty="0" smtClean="0">
                <a:solidFill>
                  <a:schemeClr val="accent1"/>
                </a:solidFill>
                <a:hlinkClick r:id="rId6"/>
              </a:rPr>
              <a:t>People.pdf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ChangeArrowheads="1"/>
          </p:cNvSpPr>
          <p:nvPr/>
        </p:nvSpPr>
        <p:spPr bwMode="auto">
          <a:xfrm>
            <a:off x="0" y="4445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GB" sz="4800" dirty="0" smtClean="0">
                <a:latin typeface="Impact" charset="0"/>
              </a:rPr>
              <a:t>Blogger</a:t>
            </a:r>
            <a:endParaRPr lang="en-US" sz="4800" dirty="0">
              <a:latin typeface="Impact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8F9647-D44D-D943-AA9A-5B7907FD139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3" name="Picture 2" descr="Screen Shot 2015-09-23 at 22.14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9144000" cy="407677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latin typeface="Arial" charset="0"/>
              </a:rPr>
              <a:t>Exercise 2</a:t>
            </a:r>
            <a:endParaRPr lang="en-US">
              <a:latin typeface="Arial" charset="0"/>
            </a:endParaRP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IE">
                <a:latin typeface="Arial" charset="0"/>
              </a:rPr>
              <a:t>O.K. now let’s discuss the reasons for this…</a:t>
            </a:r>
          </a:p>
          <a:p>
            <a:pPr eaLnBrk="1" hangingPunct="1"/>
            <a:endParaRPr lang="en-IE">
              <a:latin typeface="Arial" charset="0"/>
            </a:endParaRPr>
          </a:p>
          <a:p>
            <a:pPr eaLnBrk="1" hangingPunct="1"/>
            <a:endParaRPr lang="en-US">
              <a:latin typeface="Arial" charset="0"/>
            </a:endParaRPr>
          </a:p>
        </p:txBody>
      </p:sp>
      <p:pic>
        <p:nvPicPr>
          <p:cNvPr id="4" name="luke.avi" descr="/Users/andreacurley/Documents/Modules/Man &amp; Machine/Week 1 Introduction to Course/luke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4984" y="-2187624"/>
            <a:ext cx="16002000" cy="998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2C9BA2-33D1-D648-B9B0-9F9E790E762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5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latin typeface="Arial" charset="0"/>
              </a:rPr>
              <a:t>Exercise 2</a:t>
            </a:r>
            <a:endParaRPr lang="en-US">
              <a:latin typeface="Arial" charset="0"/>
            </a:endParaRP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IE">
                <a:latin typeface="Arial" charset="0"/>
              </a:rPr>
              <a:t>Spend 5 minutes writing down ideas as to why you think desktop computers don’t have handles on them to make them easier to carry.</a:t>
            </a:r>
          </a:p>
          <a:p>
            <a:pPr eaLnBrk="1" hangingPunct="1"/>
            <a:endParaRPr lang="en-IE">
              <a:latin typeface="Arial" charset="0"/>
            </a:endParaRPr>
          </a:p>
          <a:p>
            <a:pPr eaLnBrk="1" hangingPunct="1"/>
            <a:endParaRPr lang="en-US">
              <a:latin typeface="Arial" charset="0"/>
            </a:endParaRPr>
          </a:p>
        </p:txBody>
      </p:sp>
      <p:pic>
        <p:nvPicPr>
          <p:cNvPr id="5" name="fionn.avi" descr="/Users/andreacurley/Documents/Modules/Man &amp; Machine/Week 1 Introduction to Course/fionn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9000" y="-1560513"/>
            <a:ext cx="16002000" cy="998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C1A7CB-ECCD-114E-9360-761248084A3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6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Age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981075"/>
            <a:ext cx="8785225" cy="5472113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en-IE" sz="2800" dirty="0">
                <a:solidFill>
                  <a:srgbClr val="00808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cs typeface="+mn-cs"/>
              </a:rPr>
              <a:t>Young User</a:t>
            </a:r>
          </a:p>
          <a:p>
            <a:pPr marL="457200" lvl="1" indent="0" eaLnBrk="1" hangingPunct="1">
              <a:spcBef>
                <a:spcPct val="55000"/>
              </a:spcBef>
              <a:defRPr/>
            </a:pPr>
            <a:r>
              <a:rPr lang="en-IE" sz="2600" dirty="0">
                <a:latin typeface="Arial" charset="0"/>
              </a:rPr>
              <a:t>Active learners drawing on physical and social experiences</a:t>
            </a:r>
          </a:p>
          <a:p>
            <a:pPr marL="457200" lvl="1" indent="0" eaLnBrk="1" hangingPunct="1">
              <a:spcBef>
                <a:spcPct val="55000"/>
              </a:spcBef>
              <a:defRPr/>
            </a:pPr>
            <a:r>
              <a:rPr lang="en-IE" sz="2600" dirty="0">
                <a:latin typeface="Arial" charset="0"/>
              </a:rPr>
              <a:t>Learn by doing</a:t>
            </a:r>
          </a:p>
          <a:p>
            <a:pPr marL="457200" lvl="1" indent="0" eaLnBrk="1" hangingPunct="1">
              <a:spcBef>
                <a:spcPct val="55000"/>
              </a:spcBef>
              <a:defRPr/>
            </a:pPr>
            <a:r>
              <a:rPr lang="en-IE" sz="2600" dirty="0">
                <a:latin typeface="Arial" charset="0"/>
              </a:rPr>
              <a:t>Require something that they can see, touch and hear</a:t>
            </a:r>
          </a:p>
          <a:p>
            <a:pPr marL="457200" lvl="1" indent="0" eaLnBrk="1" hangingPunct="1">
              <a:spcBef>
                <a:spcPct val="55000"/>
              </a:spcBef>
              <a:defRPr/>
            </a:pPr>
            <a:r>
              <a:rPr lang="en-IE" sz="2600" dirty="0">
                <a:latin typeface="Arial" charset="0"/>
              </a:rPr>
              <a:t>Prior to the age of 8, children rely on visual and auditory perception for knowledge</a:t>
            </a:r>
          </a:p>
          <a:p>
            <a:pPr marL="457200" lvl="1" indent="0" eaLnBrk="1" hangingPunct="1">
              <a:spcBef>
                <a:spcPct val="55000"/>
              </a:spcBef>
              <a:defRPr/>
            </a:pPr>
            <a:r>
              <a:rPr lang="en-IE" sz="2600" dirty="0">
                <a:latin typeface="Arial" charset="0"/>
              </a:rPr>
              <a:t>Learning is through first hand experience</a:t>
            </a:r>
          </a:p>
        </p:txBody>
      </p:sp>
      <p:graphicFrame>
        <p:nvGraphicFramePr>
          <p:cNvPr id="46083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0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4" name="Text Box 5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9353BF-90E3-DA48-98BE-98610059247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Age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981075"/>
            <a:ext cx="8785225" cy="5472113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en-IE" sz="2400" dirty="0">
                <a:solidFill>
                  <a:srgbClr val="00808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cs typeface="+mn-cs"/>
              </a:rPr>
              <a:t>    Young User</a:t>
            </a:r>
          </a:p>
          <a:p>
            <a:pPr marL="457200" lvl="1" indent="0" eaLnBrk="1" hangingPunct="1">
              <a:buFontTx/>
              <a:buNone/>
              <a:defRPr/>
            </a:pPr>
            <a:r>
              <a:rPr lang="en-IE" sz="2000" dirty="0">
                <a:solidFill>
                  <a:srgbClr val="00808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Design Guidelines </a:t>
            </a:r>
            <a:endParaRPr lang="en-IE" sz="2000" dirty="0" smtClean="0">
              <a:solidFill>
                <a:srgbClr val="00808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</a:endParaRPr>
          </a:p>
          <a:p>
            <a:pPr lvl="1" eaLnBrk="1" hangingPunct="1">
              <a:defRPr/>
            </a:pPr>
            <a:r>
              <a:rPr lang="en-IE" sz="2000" dirty="0" smtClean="0">
                <a:latin typeface="Arial" charset="0"/>
              </a:rPr>
              <a:t>Activities </a:t>
            </a:r>
            <a:r>
              <a:rPr lang="en-IE" sz="2000" dirty="0">
                <a:latin typeface="Arial" charset="0"/>
              </a:rPr>
              <a:t>are open-ended and discovery-</a:t>
            </a:r>
            <a:r>
              <a:rPr lang="en-IE" sz="2000" dirty="0" smtClean="0">
                <a:latin typeface="Arial" charset="0"/>
              </a:rPr>
              <a:t>oriented</a:t>
            </a:r>
          </a:p>
          <a:p>
            <a:pPr lvl="1" eaLnBrk="1" hangingPunct="1">
              <a:defRPr/>
            </a:pPr>
            <a:endParaRPr lang="en-IE" sz="2000" dirty="0">
              <a:latin typeface="Arial" charset="0"/>
            </a:endParaRPr>
          </a:p>
          <a:p>
            <a:pPr lvl="1" eaLnBrk="1" hangingPunct="1">
              <a:defRPr/>
            </a:pPr>
            <a:r>
              <a:rPr lang="en-IE" sz="2000" dirty="0" smtClean="0">
                <a:latin typeface="Arial" charset="0"/>
              </a:rPr>
              <a:t>Interaction </a:t>
            </a:r>
            <a:r>
              <a:rPr lang="en-IE" sz="2000" dirty="0">
                <a:latin typeface="Arial" charset="0"/>
              </a:rPr>
              <a:t>encourages child-initiated </a:t>
            </a:r>
            <a:r>
              <a:rPr lang="en-IE" sz="2000" dirty="0" smtClean="0">
                <a:latin typeface="Arial" charset="0"/>
              </a:rPr>
              <a:t>play</a:t>
            </a:r>
          </a:p>
          <a:p>
            <a:pPr lvl="1" eaLnBrk="1" hangingPunct="1">
              <a:defRPr/>
            </a:pPr>
            <a:endParaRPr lang="en-IE" sz="2000" dirty="0">
              <a:latin typeface="Arial" charset="0"/>
            </a:endParaRPr>
          </a:p>
          <a:p>
            <a:pPr lvl="1" eaLnBrk="1" hangingPunct="1">
              <a:defRPr/>
            </a:pPr>
            <a:r>
              <a:rPr lang="en-IE" sz="2000" dirty="0" smtClean="0">
                <a:latin typeface="Arial" charset="0"/>
              </a:rPr>
              <a:t>Involve </a:t>
            </a:r>
            <a:r>
              <a:rPr lang="en-IE" sz="2000" dirty="0">
                <a:latin typeface="Arial" charset="0"/>
              </a:rPr>
              <a:t>active manipulation and transformation of real </a:t>
            </a:r>
            <a:r>
              <a:rPr lang="en-IE" sz="2000" dirty="0" smtClean="0">
                <a:latin typeface="Arial" charset="0"/>
              </a:rPr>
              <a:t>materials</a:t>
            </a:r>
          </a:p>
          <a:p>
            <a:pPr lvl="1" eaLnBrk="1" hangingPunct="1">
              <a:defRPr/>
            </a:pPr>
            <a:endParaRPr lang="en-IE" sz="2000" dirty="0">
              <a:latin typeface="Arial" charset="0"/>
            </a:endParaRPr>
          </a:p>
          <a:p>
            <a:pPr lvl="1" eaLnBrk="1" hangingPunct="1">
              <a:defRPr/>
            </a:pPr>
            <a:r>
              <a:rPr lang="en-IE" sz="2000" dirty="0" smtClean="0">
                <a:latin typeface="Arial" charset="0"/>
              </a:rPr>
              <a:t>Entry</a:t>
            </a:r>
            <a:r>
              <a:rPr lang="en-IE" sz="2000" dirty="0">
                <a:latin typeface="Arial" charset="0"/>
              </a:rPr>
              <a:t>-level knowledge and skill is kept to a </a:t>
            </a:r>
            <a:r>
              <a:rPr lang="en-IE" sz="2000" dirty="0" smtClean="0">
                <a:latin typeface="Arial" charset="0"/>
              </a:rPr>
              <a:t>minimum</a:t>
            </a:r>
          </a:p>
          <a:p>
            <a:pPr lvl="1" eaLnBrk="1" hangingPunct="1">
              <a:defRPr/>
            </a:pPr>
            <a:endParaRPr lang="en-IE" sz="2000" dirty="0">
              <a:latin typeface="Arial" charset="0"/>
            </a:endParaRPr>
          </a:p>
          <a:p>
            <a:pPr lvl="1" eaLnBrk="1" hangingPunct="1">
              <a:defRPr/>
            </a:pPr>
            <a:r>
              <a:rPr lang="en-IE" sz="2000" dirty="0" smtClean="0">
                <a:latin typeface="Arial" charset="0"/>
              </a:rPr>
              <a:t>Provision </a:t>
            </a:r>
            <a:r>
              <a:rPr lang="en-IE" sz="2000" dirty="0">
                <a:latin typeface="Arial" charset="0"/>
              </a:rPr>
              <a:t>is made for children’s varied skill and ability </a:t>
            </a:r>
            <a:r>
              <a:rPr lang="en-IE" sz="2000" dirty="0" smtClean="0">
                <a:latin typeface="Arial" charset="0"/>
              </a:rPr>
              <a:t>levels</a:t>
            </a:r>
          </a:p>
          <a:p>
            <a:pPr lvl="1" eaLnBrk="1" hangingPunct="1">
              <a:defRPr/>
            </a:pPr>
            <a:endParaRPr lang="en-IE" sz="2000" dirty="0">
              <a:latin typeface="Arial" charset="0"/>
            </a:endParaRPr>
          </a:p>
          <a:p>
            <a:pPr lvl="1" eaLnBrk="1" hangingPunct="1">
              <a:defRPr/>
            </a:pPr>
            <a:r>
              <a:rPr lang="en-IE" sz="2000" dirty="0" smtClean="0">
                <a:latin typeface="Arial" charset="0"/>
              </a:rPr>
              <a:t>Construction </a:t>
            </a:r>
            <a:r>
              <a:rPr lang="en-IE" sz="2000" dirty="0">
                <a:latin typeface="Arial" charset="0"/>
              </a:rPr>
              <a:t>activities that involve design, creation and evaluation processes form the basis of interactions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47107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4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8" name="Text Box 5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DA123-E10D-EA4B-8B3D-DBA9E111236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Young User</a:t>
            </a:r>
          </a:p>
        </p:txBody>
      </p:sp>
      <p:graphicFrame>
        <p:nvGraphicFramePr>
          <p:cNvPr id="48130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2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1" name="Text Box 5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48133" name="TextBox 8"/>
          <p:cNvSpPr txBox="1">
            <a:spLocks noChangeArrowheads="1"/>
          </p:cNvSpPr>
          <p:nvPr/>
        </p:nvSpPr>
        <p:spPr bwMode="auto">
          <a:xfrm>
            <a:off x="6072188" y="1643063"/>
            <a:ext cx="14542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 err="1" smtClean="0"/>
              <a:t>Minecraft</a:t>
            </a:r>
            <a:endParaRPr lang="en-US" dirty="0"/>
          </a:p>
        </p:txBody>
      </p:sp>
      <p:sp>
        <p:nvSpPr>
          <p:cNvPr id="48134" name="TextBox 9"/>
          <p:cNvSpPr txBox="1">
            <a:spLocks noChangeArrowheads="1"/>
          </p:cNvSpPr>
          <p:nvPr/>
        </p:nvSpPr>
        <p:spPr bwMode="auto">
          <a:xfrm>
            <a:off x="285750" y="5715000"/>
            <a:ext cx="22209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/>
              <a:t>Dream League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5572A4-F400-C94D-ABD0-9BD9E977E82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8136" name="Picture 2" descr="Screen Shot 2013-09-17 at 16.19.18.png"/>
          <p:cNvSpPr>
            <a:spLocks noChangeAspect="1"/>
          </p:cNvSpPr>
          <p:nvPr/>
        </p:nvSpPr>
        <p:spPr bwMode="auto">
          <a:xfrm>
            <a:off x="3203575" y="2840038"/>
            <a:ext cx="5940425" cy="40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8137" name="Picture 2" descr="Screen Shot 2014-09-23 at 17.58.2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50" y="3402013"/>
            <a:ext cx="5969000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Screen Shot 2015-01-27 at 11.37.3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5664200" cy="3124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Disabilities</a:t>
            </a:r>
          </a:p>
        </p:txBody>
      </p:sp>
      <p:graphicFrame>
        <p:nvGraphicFramePr>
          <p:cNvPr id="49154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2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5" name="Text Box 5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49156" name="Rectangle 7"/>
          <p:cNvSpPr>
            <a:spLocks noChangeArrowheads="1"/>
          </p:cNvSpPr>
          <p:nvPr/>
        </p:nvSpPr>
        <p:spPr bwMode="auto">
          <a:xfrm>
            <a:off x="519113" y="156686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b="1"/>
              <a:t>Designers must plan early to accommodate users with disabilities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b="1"/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b="1"/>
              <a:t>Needs are more critical 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b="1"/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IE" b="1"/>
              <a:t>Disabled users can be categorised as follows:</a:t>
            </a:r>
            <a:endParaRPr lang="en-US" b="1"/>
          </a:p>
          <a:p>
            <a:pPr marL="1143000" lvl="2" indent="-228600" eaLnBrk="1" hangingPunct="1">
              <a:lnSpc>
                <a:spcPct val="90000"/>
              </a:lnSpc>
              <a:buFontTx/>
              <a:buChar char="•"/>
            </a:pPr>
            <a:endParaRPr lang="en-US" altLang="ja-JP" sz="2200" b="1">
              <a:solidFill>
                <a:srgbClr val="008080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  <a:buFontTx/>
              <a:buChar char="•"/>
            </a:pPr>
            <a:r>
              <a:rPr lang="en-US" altLang="ja-JP" sz="2200" b="1">
                <a:solidFill>
                  <a:srgbClr val="008080"/>
                </a:solidFill>
              </a:rPr>
              <a:t>Physically disabled users</a:t>
            </a:r>
          </a:p>
          <a:p>
            <a:pPr marL="1143000" lvl="2" indent="-228600" eaLnBrk="1" hangingPunct="1">
              <a:lnSpc>
                <a:spcPct val="90000"/>
              </a:lnSpc>
              <a:buFontTx/>
              <a:buChar char="•"/>
            </a:pPr>
            <a:r>
              <a:rPr lang="en-US" altLang="ja-JP" sz="2200" b="1">
                <a:solidFill>
                  <a:srgbClr val="008080"/>
                </a:solidFill>
              </a:rPr>
              <a:t>Cognitively disabled users</a:t>
            </a:r>
            <a:r>
              <a:rPr lang="en-US" altLang="ja-JP" sz="2200" b="1"/>
              <a:t> </a:t>
            </a:r>
            <a:r>
              <a:rPr lang="en-US" altLang="ja-JP" sz="3200" b="1"/>
              <a:t> </a:t>
            </a:r>
            <a:endParaRPr lang="en-US" altLang="ja-JP" sz="2200" b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79CA0D-56C6-454F-A5FC-7A036820A76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 dirty="0">
                <a:latin typeface="Impact" charset="0"/>
              </a:rPr>
              <a:t>Disabilities</a:t>
            </a:r>
          </a:p>
        </p:txBody>
      </p:sp>
      <p:graphicFrame>
        <p:nvGraphicFramePr>
          <p:cNvPr id="50178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7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79" name="Text Box 4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-107950" y="1484313"/>
            <a:ext cx="8856663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0" lvl="2" indent="-228600" eaLnBrk="1" hangingPunct="1">
              <a:lnSpc>
                <a:spcPct val="90000"/>
              </a:lnSpc>
            </a:pPr>
            <a:r>
              <a:rPr lang="en-IE" altLang="ja-JP" sz="2800" b="1" dirty="0">
                <a:solidFill>
                  <a:srgbClr val="008080"/>
                </a:solidFill>
              </a:rPr>
              <a:t>Physically </a:t>
            </a:r>
            <a:r>
              <a:rPr lang="en-IE" altLang="ja-JP" sz="2800" b="1" dirty="0" smtClean="0">
                <a:solidFill>
                  <a:srgbClr val="008080"/>
                </a:solidFill>
              </a:rPr>
              <a:t>Disabled</a:t>
            </a:r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800" b="1" dirty="0">
              <a:solidFill>
                <a:srgbClr val="008080"/>
              </a:solidFill>
            </a:endParaRPr>
          </a:p>
          <a:p>
            <a:pPr lvl="2" eaLnBrk="1" hangingPunct="1">
              <a:lnSpc>
                <a:spcPct val="90000"/>
              </a:lnSpc>
            </a:pPr>
            <a:r>
              <a:rPr lang="en-IE" altLang="ja-JP" b="1" dirty="0"/>
              <a:t>Impairments can include lack of mobility, low vision, blind and </a:t>
            </a:r>
            <a:r>
              <a:rPr lang="en-IE" altLang="ja-JP" b="1" dirty="0" smtClean="0"/>
              <a:t>hearing</a:t>
            </a:r>
          </a:p>
          <a:p>
            <a:pPr marL="1143000" lvl="2" indent="-228600" eaLnBrk="1" hangingPunct="1">
              <a:lnSpc>
                <a:spcPct val="90000"/>
              </a:lnSpc>
              <a:buFontTx/>
              <a:buChar char="•"/>
            </a:pPr>
            <a:endParaRPr lang="en-IE" altLang="ja-JP" b="1" dirty="0"/>
          </a:p>
          <a:p>
            <a:pPr lvl="2" eaLnBrk="1" hangingPunct="1">
              <a:lnSpc>
                <a:spcPct val="90000"/>
              </a:lnSpc>
            </a:pPr>
            <a:endParaRPr lang="en-IE" altLang="ja-JP" b="1" dirty="0"/>
          </a:p>
          <a:p>
            <a:pPr lvl="2" eaLnBrk="1" hangingPunct="1">
              <a:lnSpc>
                <a:spcPct val="90000"/>
              </a:lnSpc>
            </a:pPr>
            <a:endParaRPr lang="en-IE" altLang="ja-JP" b="1" dirty="0" smtClean="0"/>
          </a:p>
          <a:p>
            <a:pPr lvl="2" eaLnBrk="1" hangingPunct="1">
              <a:lnSpc>
                <a:spcPct val="90000"/>
              </a:lnSpc>
            </a:pPr>
            <a:endParaRPr lang="en-IE" altLang="ja-JP" b="1" dirty="0"/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 b="1" dirty="0"/>
          </a:p>
          <a:p>
            <a:pPr marL="1143000" lvl="2" indent="-228600" eaLnBrk="1" hangingPunct="1">
              <a:lnSpc>
                <a:spcPct val="90000"/>
              </a:lnSpc>
            </a:pPr>
            <a:endParaRPr lang="en-US" altLang="ja-JP" sz="2200" b="1" dirty="0">
              <a:solidFill>
                <a:srgbClr val="00808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97982B-88F6-CC4A-9558-C87374A253C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Disabilities</a:t>
            </a:r>
          </a:p>
        </p:txBody>
      </p:sp>
      <p:graphicFrame>
        <p:nvGraphicFramePr>
          <p:cNvPr id="51202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1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3" name="Text Box 4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156677" name="Rectangle 5"/>
          <p:cNvSpPr>
            <a:spLocks noChangeArrowheads="1"/>
          </p:cNvSpPr>
          <p:nvPr/>
        </p:nvSpPr>
        <p:spPr bwMode="auto">
          <a:xfrm>
            <a:off x="379934" y="1340768"/>
            <a:ext cx="874871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143000" lvl="2" indent="-228600" eaLnBrk="1" hangingPunct="1">
              <a:lnSpc>
                <a:spcPct val="90000"/>
              </a:lnSpc>
              <a:defRPr/>
            </a:pPr>
            <a:r>
              <a:rPr lang="en-IE" altLang="ja-JP" sz="2800" b="1" dirty="0">
                <a:solidFill>
                  <a:srgbClr val="008080"/>
                </a:solidFill>
              </a:rPr>
              <a:t>Physically Disabled (cont.)</a:t>
            </a:r>
          </a:p>
          <a:p>
            <a:pPr marL="1143000" lvl="2" indent="-228600" eaLnBrk="1" hangingPunct="1">
              <a:lnSpc>
                <a:spcPct val="90000"/>
              </a:lnSpc>
              <a:defRPr/>
            </a:pPr>
            <a:r>
              <a:rPr lang="en-IE" altLang="ja-JP" sz="2200" b="1" dirty="0">
                <a:solidFill>
                  <a:srgbClr val="00808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Design Guidelines </a:t>
            </a:r>
            <a:r>
              <a:rPr lang="en-IE" altLang="ja-JP" sz="2200" b="1" dirty="0" smtClean="0">
                <a:solidFill>
                  <a:srgbClr val="00808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(Jakob Nielsen)</a:t>
            </a:r>
            <a:endParaRPr lang="en-IE" altLang="ja-JP" sz="2200" b="1" dirty="0">
              <a:solidFill>
                <a:srgbClr val="008080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marL="1143000" lvl="2" indent="-228600" eaLnBrk="1" hangingPunct="1">
              <a:lnSpc>
                <a:spcPct val="90000"/>
              </a:lnSpc>
              <a:defRPr/>
            </a:pPr>
            <a:endParaRPr lang="en-IE" altLang="ja-JP" sz="2200" b="1" dirty="0">
              <a:solidFill>
                <a:srgbClr val="008080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marL="1600200" lvl="3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  <a:defRPr/>
            </a:pPr>
            <a:r>
              <a:rPr lang="en-IE" altLang="ja-JP" sz="2000" b="1" dirty="0"/>
              <a:t>Provide keyboard access to application features</a:t>
            </a:r>
          </a:p>
          <a:p>
            <a:pPr marL="1600200" lvl="3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  <a:defRPr/>
            </a:pPr>
            <a:r>
              <a:rPr lang="en-IE" altLang="ja-JP" sz="2000" b="1" dirty="0"/>
              <a:t>Follow key-mapping guidelines or the local environment</a:t>
            </a:r>
          </a:p>
          <a:p>
            <a:pPr marL="1600200" lvl="3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  <a:defRPr/>
            </a:pPr>
            <a:r>
              <a:rPr lang="en-IE" altLang="ja-JP" sz="2000" b="1" dirty="0"/>
              <a:t>Avoid placing frequently used functions deep in a menu structure</a:t>
            </a:r>
          </a:p>
          <a:p>
            <a:pPr marL="1600200" lvl="3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  <a:defRPr/>
            </a:pPr>
            <a:r>
              <a:rPr lang="en-IE" altLang="ja-JP" sz="2000" b="1" dirty="0"/>
              <a:t>Do not hard-code colours, graphics, or font sizes and styles</a:t>
            </a:r>
          </a:p>
          <a:p>
            <a:pPr marL="1600200" lvl="3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  <a:defRPr/>
            </a:pPr>
            <a:r>
              <a:rPr lang="en-IE" altLang="ja-JP" sz="2000" b="1" dirty="0"/>
              <a:t>Provide visual information that is redundant with audible information</a:t>
            </a:r>
          </a:p>
          <a:p>
            <a:pPr marL="1600200" lvl="3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  <a:defRPr/>
            </a:pPr>
            <a:r>
              <a:rPr lang="en-IE" altLang="ja-JP" sz="2000" b="1" dirty="0"/>
              <a:t>Allow users to configure frequency and volume of audible cues</a:t>
            </a:r>
          </a:p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  <a:defRPr/>
            </a:pPr>
            <a:endParaRPr lang="en-IE" altLang="ja-JP" sz="2200" b="1" dirty="0"/>
          </a:p>
          <a:p>
            <a:pPr marL="1143000" lvl="2" indent="-228600" eaLnBrk="1" hangingPunct="1">
              <a:lnSpc>
                <a:spcPct val="90000"/>
              </a:lnSpc>
              <a:defRPr/>
            </a:pPr>
            <a:endParaRPr lang="en-IE" altLang="ja-JP" sz="2200" dirty="0"/>
          </a:p>
          <a:p>
            <a:pPr marL="1143000" lvl="2" indent="-228600" eaLnBrk="1" hangingPunct="1">
              <a:lnSpc>
                <a:spcPct val="90000"/>
              </a:lnSpc>
              <a:defRPr/>
            </a:pPr>
            <a:endParaRPr lang="en-IE" altLang="ja-JP" sz="2200" dirty="0"/>
          </a:p>
          <a:p>
            <a:pPr marL="1143000" lvl="2" indent="-228600" eaLnBrk="1" hangingPunct="1">
              <a:lnSpc>
                <a:spcPct val="90000"/>
              </a:lnSpc>
              <a:defRPr/>
            </a:pPr>
            <a:endParaRPr lang="en-US" altLang="ja-JP" sz="2200" b="1" dirty="0">
              <a:solidFill>
                <a:srgbClr val="00808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9366E1-14D4-BF46-BE1E-4F964BBFF23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6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6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6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6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66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6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Disabilities</a:t>
            </a:r>
          </a:p>
        </p:txBody>
      </p:sp>
      <p:graphicFrame>
        <p:nvGraphicFramePr>
          <p:cNvPr id="52226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5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7" name="Text Box 4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990600"/>
            <a:ext cx="9144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0" lvl="2" indent="-228600" eaLnBrk="1" hangingPunct="1">
              <a:lnSpc>
                <a:spcPct val="90000"/>
              </a:lnSpc>
            </a:pPr>
            <a:r>
              <a:rPr lang="en-IE" altLang="ja-JP" sz="2800" b="1">
                <a:solidFill>
                  <a:srgbClr val="008080"/>
                </a:solidFill>
              </a:rPr>
              <a:t>Cognitively Disabled </a:t>
            </a:r>
          </a:p>
          <a:p>
            <a:pPr marL="1143000" lvl="2" indent="-228600" eaLnBrk="1" hangingPunct="1">
              <a:lnSpc>
                <a:spcPct val="90000"/>
              </a:lnSpc>
              <a:buFontTx/>
              <a:buChar char="•"/>
            </a:pPr>
            <a:endParaRPr lang="en-IE" altLang="ja-JP" sz="2800" b="1"/>
          </a:p>
          <a:p>
            <a:pPr marL="1143000" lvl="2" indent="-228600" eaLnBrk="1" hangingPunct="1">
              <a:lnSpc>
                <a:spcPct val="90000"/>
              </a:lnSpc>
              <a:buFontTx/>
              <a:buChar char="•"/>
            </a:pPr>
            <a:r>
              <a:rPr lang="en-IE" altLang="ja-JP" b="1"/>
              <a:t>Examples of cognitive impairments would be learning disabilities, dyslexia and poor memory</a:t>
            </a:r>
          </a:p>
          <a:p>
            <a:pPr marL="1143000" lvl="2" indent="-228600" eaLnBrk="1" hangingPunct="1">
              <a:lnSpc>
                <a:spcPct val="90000"/>
              </a:lnSpc>
              <a:buFontTx/>
              <a:buChar char="•"/>
            </a:pPr>
            <a:endParaRPr lang="en-IE" altLang="ja-JP" b="1"/>
          </a:p>
          <a:p>
            <a:pPr marL="1143000" lvl="2" indent="-228600" eaLnBrk="1" hangingPunct="1">
              <a:lnSpc>
                <a:spcPct val="90000"/>
              </a:lnSpc>
              <a:buFontTx/>
              <a:buChar char="•"/>
            </a:pPr>
            <a:endParaRPr lang="en-IE" altLang="ja-JP" b="1"/>
          </a:p>
          <a:p>
            <a:pPr marL="1143000" lvl="2" indent="-228600" eaLnBrk="1" hangingPunct="1">
              <a:lnSpc>
                <a:spcPct val="90000"/>
              </a:lnSpc>
              <a:buFontTx/>
              <a:buChar char="•"/>
            </a:pPr>
            <a:endParaRPr lang="en-IE" altLang="ja-JP" b="1"/>
          </a:p>
          <a:p>
            <a:pPr marL="1143000" lvl="2" indent="-228600" eaLnBrk="1" hangingPunct="1">
              <a:lnSpc>
                <a:spcPct val="90000"/>
              </a:lnSpc>
              <a:buFontTx/>
              <a:buChar char="•"/>
            </a:pPr>
            <a:endParaRPr lang="en-IE" altLang="ja-JP" b="1"/>
          </a:p>
          <a:p>
            <a:pPr marL="1143000" lvl="2" indent="-228600" eaLnBrk="1" hangingPunct="1">
              <a:lnSpc>
                <a:spcPct val="90000"/>
              </a:lnSpc>
              <a:buFontTx/>
              <a:buChar char="•"/>
            </a:pPr>
            <a:endParaRPr lang="en-IE" altLang="ja-JP" b="1"/>
          </a:p>
          <a:p>
            <a:pPr marL="1143000" lvl="2" indent="-228600" eaLnBrk="1" hangingPunct="1">
              <a:lnSpc>
                <a:spcPct val="90000"/>
              </a:lnSpc>
              <a:buFontTx/>
              <a:buChar char="•"/>
            </a:pPr>
            <a:r>
              <a:rPr lang="en-IE" altLang="ja-JP" b="1"/>
              <a:t>Changes can be made to accommodate these users by </a:t>
            </a:r>
            <a:r>
              <a:rPr lang="en-US" altLang="ja-JP" b="1"/>
              <a:t>improving layouts, controlling vocabulary, and limiting short-term memory demand</a:t>
            </a:r>
            <a:r>
              <a:rPr lang="en-US" altLang="ja-JP"/>
              <a:t>	</a:t>
            </a:r>
          </a:p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endParaRPr lang="en-IE" altLang="ja-JP"/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/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/>
          </a:p>
          <a:p>
            <a:pPr marL="1143000" lvl="2" indent="-228600" eaLnBrk="1" hangingPunct="1">
              <a:lnSpc>
                <a:spcPct val="90000"/>
              </a:lnSpc>
            </a:pPr>
            <a:endParaRPr lang="en-US" altLang="ja-JP" sz="2200" b="1">
              <a:solidFill>
                <a:srgbClr val="008080"/>
              </a:solidFill>
            </a:endParaRPr>
          </a:p>
        </p:txBody>
      </p:sp>
      <p:pic>
        <p:nvPicPr>
          <p:cNvPr id="24582" name="Picture 7" descr="http://tbn0.google.com/images?q=tbn:Z6QG70LjH1Y9_M:http://www.premierathome.com/products/text_t1.jp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3" y="2633663"/>
            <a:ext cx="129540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56B7D-11C9-104C-A56A-05C978F75779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5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Disabilities</a:t>
            </a:r>
          </a:p>
        </p:txBody>
      </p:sp>
      <p:graphicFrame>
        <p:nvGraphicFramePr>
          <p:cNvPr id="53250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8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-252413" y="990600"/>
            <a:ext cx="914400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0" lvl="2" indent="-228600" eaLnBrk="1" hangingPunct="1">
              <a:lnSpc>
                <a:spcPct val="90000"/>
              </a:lnSpc>
            </a:pPr>
            <a:r>
              <a:rPr lang="en-IE" altLang="ja-JP" sz="2800" b="1">
                <a:solidFill>
                  <a:srgbClr val="008080"/>
                </a:solidFill>
              </a:rPr>
              <a:t>Cognitively Disabled </a:t>
            </a:r>
          </a:p>
          <a:p>
            <a:pPr marL="1600200" lvl="3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r>
              <a:rPr lang="en-IE" b="1"/>
              <a:t>Social inclusion is most important</a:t>
            </a:r>
          </a:p>
          <a:p>
            <a:pPr marL="1600200" lvl="3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endParaRPr lang="en-IE" b="1"/>
          </a:p>
          <a:p>
            <a:pPr marL="1600200" lvl="3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r>
              <a:rPr lang="en-IE" b="1"/>
              <a:t>Access to information is critical to social inclusion and increasingly reliant on technology</a:t>
            </a:r>
          </a:p>
          <a:p>
            <a:pPr marL="1600200" lvl="3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endParaRPr lang="en-IE" b="1"/>
          </a:p>
          <a:p>
            <a:pPr marL="1600200" lvl="3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r>
              <a:rPr lang="en-IE" b="1"/>
              <a:t>Some research shows that these users have the same problems with web-sites as other users but with greater severity</a:t>
            </a:r>
          </a:p>
          <a:p>
            <a:pPr marL="1600200" lvl="3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endParaRPr lang="en-IE" b="1"/>
          </a:p>
          <a:p>
            <a:pPr marL="1600200" lvl="3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r>
              <a:rPr lang="en-IE" b="1"/>
              <a:t>Access to textual information is difficult</a:t>
            </a:r>
          </a:p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endParaRPr lang="en-IE" altLang="ja-JP" b="1"/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/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/>
          </a:p>
          <a:p>
            <a:pPr marL="1143000" lvl="2" indent="-228600" eaLnBrk="1" hangingPunct="1">
              <a:lnSpc>
                <a:spcPct val="90000"/>
              </a:lnSpc>
            </a:pPr>
            <a:endParaRPr lang="en-US" altLang="ja-JP" sz="2200" b="1">
              <a:solidFill>
                <a:srgbClr val="00808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4CF809-5A18-4645-A37E-838310EB887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ChangeArrowheads="1"/>
          </p:cNvSpPr>
          <p:nvPr/>
        </p:nvSpPr>
        <p:spPr bwMode="auto">
          <a:xfrm>
            <a:off x="0" y="4445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GB" sz="4800" dirty="0" smtClean="0">
                <a:latin typeface="Impact" charset="0"/>
              </a:rPr>
              <a:t>CNN</a:t>
            </a:r>
            <a:endParaRPr lang="en-US" sz="4800" dirty="0">
              <a:latin typeface="Impact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AD9800-74CB-D24B-90EF-141AD89F776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3" name="Picture 2" descr="Screen Shot 2015-09-23 at 22.16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0687"/>
            <a:ext cx="9144000" cy="488064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 dirty="0" smtClean="0">
                <a:latin typeface="Impact" charset="0"/>
              </a:rPr>
              <a:t>Assistive Technologies</a:t>
            </a:r>
            <a:endParaRPr lang="en-GB" dirty="0">
              <a:latin typeface="Impact" charset="0"/>
            </a:endParaRPr>
          </a:p>
        </p:txBody>
      </p:sp>
      <p:graphicFrame>
        <p:nvGraphicFramePr>
          <p:cNvPr id="53250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7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-252413" y="990600"/>
            <a:ext cx="914400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r>
              <a:rPr lang="en-IE" altLang="ja-JP" b="1" dirty="0" smtClean="0"/>
              <a:t>Refreshable Braille Display for visually impaired users</a:t>
            </a:r>
          </a:p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endParaRPr lang="en-IE" altLang="ja-JP" b="1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US" altLang="ja-JP" sz="2200" b="1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4CF809-5A18-4645-A37E-838310EB887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3" name="Picture 2" descr="1411713046Figure-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772816"/>
            <a:ext cx="650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7342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 dirty="0" smtClean="0">
                <a:latin typeface="Impact" charset="0"/>
              </a:rPr>
              <a:t>Assistive Technologies</a:t>
            </a:r>
            <a:endParaRPr lang="en-GB" dirty="0">
              <a:latin typeface="Impact" charset="0"/>
            </a:endParaRPr>
          </a:p>
        </p:txBody>
      </p:sp>
      <p:graphicFrame>
        <p:nvGraphicFramePr>
          <p:cNvPr id="53250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1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-252413" y="990600"/>
            <a:ext cx="914400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r>
              <a:rPr lang="en-IE" altLang="ja-JP" b="1" dirty="0" smtClean="0"/>
              <a:t>Screen magnifiers</a:t>
            </a:r>
          </a:p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endParaRPr lang="en-IE" altLang="ja-JP" b="1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US" altLang="ja-JP" sz="2200" b="1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4CF809-5A18-4645-A37E-838310EB887D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4" name="Picture 3" descr="1411713049Figure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27160"/>
            <a:ext cx="8197477" cy="374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9814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 dirty="0" smtClean="0">
                <a:latin typeface="Impact" charset="0"/>
              </a:rPr>
              <a:t>Assistive Technologies</a:t>
            </a:r>
            <a:endParaRPr lang="en-GB" dirty="0">
              <a:latin typeface="Impact" charset="0"/>
            </a:endParaRPr>
          </a:p>
        </p:txBody>
      </p:sp>
      <p:graphicFrame>
        <p:nvGraphicFramePr>
          <p:cNvPr id="53250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5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-252413" y="990600"/>
            <a:ext cx="914400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r>
              <a:rPr lang="en-IE" altLang="ja-JP" b="1" dirty="0" smtClean="0"/>
              <a:t>iOS Voice Over</a:t>
            </a:r>
          </a:p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endParaRPr lang="en-IE" altLang="ja-JP" b="1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US" altLang="ja-JP" sz="2200" b="1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4CF809-5A18-4645-A37E-838310EB887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3" name="Picture 2" descr="1411713052Figure-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844824"/>
            <a:ext cx="5125518" cy="389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7696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 dirty="0" smtClean="0">
                <a:latin typeface="Impact" charset="0"/>
              </a:rPr>
              <a:t>Assistive Technologies</a:t>
            </a:r>
            <a:endParaRPr lang="en-GB" dirty="0">
              <a:latin typeface="Impact" charset="0"/>
            </a:endParaRPr>
          </a:p>
        </p:txBody>
      </p:sp>
      <p:graphicFrame>
        <p:nvGraphicFramePr>
          <p:cNvPr id="53250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9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-252413" y="990600"/>
            <a:ext cx="914400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r>
              <a:rPr lang="en-IE" altLang="ja-JP" b="1" dirty="0" smtClean="0"/>
              <a:t>Proloquo2Go – communication app that provides vocal abilities to those who cannot speak.</a:t>
            </a:r>
          </a:p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endParaRPr lang="en-IE" altLang="ja-JP" b="1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US" altLang="ja-JP" sz="2200" b="1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4CF809-5A18-4645-A37E-838310EB887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3" name="Picture 2" descr="1411713055Figure-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64" y="1700808"/>
            <a:ext cx="6383080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7696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 dirty="0" smtClean="0">
                <a:latin typeface="Impact" charset="0"/>
              </a:rPr>
              <a:t>Assistive Technologies</a:t>
            </a:r>
            <a:endParaRPr lang="en-GB" dirty="0">
              <a:latin typeface="Impact" charset="0"/>
            </a:endParaRPr>
          </a:p>
        </p:txBody>
      </p:sp>
      <p:graphicFrame>
        <p:nvGraphicFramePr>
          <p:cNvPr id="53250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3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-252413" y="990600"/>
            <a:ext cx="914400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r>
              <a:rPr lang="en-IE" altLang="ja-JP" b="1" dirty="0" smtClean="0"/>
              <a:t>Speech Recognition Software</a:t>
            </a:r>
          </a:p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endParaRPr lang="en-IE" altLang="ja-JP" b="1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US" altLang="ja-JP" sz="2200" b="1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4CF809-5A18-4645-A37E-838310EB887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4" name="Picture 3" descr="1411713068Figure-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988840"/>
            <a:ext cx="1867289" cy="246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6566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 dirty="0" smtClean="0">
                <a:latin typeface="Impact" charset="0"/>
              </a:rPr>
              <a:t>Assistive Technologies</a:t>
            </a:r>
            <a:endParaRPr lang="en-GB" dirty="0">
              <a:latin typeface="Impact" charset="0"/>
            </a:endParaRPr>
          </a:p>
        </p:txBody>
      </p:sp>
      <p:graphicFrame>
        <p:nvGraphicFramePr>
          <p:cNvPr id="53250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-252413" y="990600"/>
            <a:ext cx="914400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r>
              <a:rPr lang="en-IE" altLang="ja-JP" b="1" dirty="0" smtClean="0"/>
              <a:t>Reader &amp; Writer Software-Ghotit Real Writer is for users with dyslexia and dysgraphia </a:t>
            </a:r>
          </a:p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endParaRPr lang="en-IE" altLang="ja-JP" b="1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US" altLang="ja-JP" sz="2200" b="1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4CF809-5A18-4645-A37E-838310EB887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3" name="Picture 2" descr="1411713070Figure-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492896"/>
            <a:ext cx="4191873" cy="21149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300608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www.sitepoint.com</a:t>
            </a:r>
            <a:r>
              <a:rPr lang="en-US" sz="1600" dirty="0"/>
              <a:t>/assistive-technology-that-means-screen-readers-right/</a:t>
            </a:r>
          </a:p>
        </p:txBody>
      </p:sp>
    </p:spTree>
    <p:extLst>
      <p:ext uri="{BB962C8B-B14F-4D97-AF65-F5344CB8AC3E}">
        <p14:creationId xmlns:p14="http://schemas.microsoft.com/office/powerpoint/2010/main" val="319340245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 dirty="0" smtClean="0">
                <a:latin typeface="Impact" charset="0"/>
              </a:rPr>
              <a:t>Assistive Technologies</a:t>
            </a:r>
            <a:endParaRPr lang="en-GB" dirty="0">
              <a:latin typeface="Impact" charset="0"/>
            </a:endParaRPr>
          </a:p>
        </p:txBody>
      </p:sp>
      <p:graphicFrame>
        <p:nvGraphicFramePr>
          <p:cNvPr id="53250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9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-252413" y="990600"/>
            <a:ext cx="914400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r>
              <a:rPr lang="en-IE" altLang="ja-JP" b="1" dirty="0" smtClean="0"/>
              <a:t>An extensive list of technologies are available at:</a:t>
            </a:r>
          </a:p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endParaRPr lang="en-IE" altLang="ja-JP" b="1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US" altLang="ja-JP" sz="2200" b="1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4CF809-5A18-4645-A37E-838310EB887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43608" y="3013502"/>
            <a:ext cx="7560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http://www.assistireland.ie/eng/Products_Directory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67475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Culture</a:t>
            </a:r>
          </a:p>
        </p:txBody>
      </p:sp>
      <p:graphicFrame>
        <p:nvGraphicFramePr>
          <p:cNvPr id="54274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2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5" name="Text Box 4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149510" name="Rectangle 6"/>
          <p:cNvSpPr>
            <a:spLocks noChangeArrowheads="1"/>
          </p:cNvSpPr>
          <p:nvPr/>
        </p:nvSpPr>
        <p:spPr bwMode="auto">
          <a:xfrm>
            <a:off x="827088" y="142398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b="1"/>
              <a:t>Cultural and international diversity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/>
              <a:t>Characters, numerals, special characters, and diacriticals 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/>
              <a:t>Left-to-right versus right-to-left versus vertical input and reading 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/>
              <a:t>Date and time formats 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/>
              <a:t>Numeric and currency formats 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/>
              <a:t>Weights and measures 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/>
              <a:t>Telephone numbers and addresses 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/>
              <a:t>Names and titles (Mr., Ms., Mme.) 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/>
              <a:t>Social-security, national identification, and passport numbers 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/>
              <a:t>Capitalization and punctuation 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/>
              <a:t>Sorting sequences 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/>
              <a:t>Icons, buttons, colors 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/>
              <a:t>Pluralization, grammar, spelling 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/>
              <a:t>Etiquette, policies, tone, formality, metaphors </a:t>
            </a:r>
            <a:endParaRPr lang="en-US" sz="2000" b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7F0C92-6F68-0F4B-B4E0-C39EC20EBDA0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95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9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95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95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95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95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95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95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95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95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95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95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95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ChangeArrowheads="1"/>
          </p:cNvSpPr>
          <p:nvPr/>
        </p:nvSpPr>
        <p:spPr bwMode="auto">
          <a:xfrm>
            <a:off x="0" y="4445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GB" sz="4800" dirty="0" smtClean="0">
                <a:latin typeface="Impact" charset="0"/>
              </a:rPr>
              <a:t>Amazon</a:t>
            </a:r>
            <a:endParaRPr lang="en-US" sz="4800" dirty="0">
              <a:latin typeface="Impact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9C5C5-F6F4-F045-8B6A-0D68901C7C0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3" name="Picture 2" descr="Screen Shot 2015-09-23 at 22.18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2811"/>
            <a:ext cx="9144000" cy="553257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The User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71600" y="4797425"/>
            <a:ext cx="6945313" cy="1679575"/>
          </a:xfrm>
        </p:spPr>
        <p:txBody>
          <a:bodyPr/>
          <a:lstStyle/>
          <a:p>
            <a:pPr marL="0" indent="0" eaLnBrk="1" hangingPunct="1"/>
            <a:endParaRPr lang="en-GB" sz="2800">
              <a:latin typeface="Arial" charset="0"/>
            </a:endParaRPr>
          </a:p>
          <a:p>
            <a:pPr marL="0" indent="0" algn="ctr" eaLnBrk="1" hangingPunct="1">
              <a:buFontTx/>
              <a:buNone/>
            </a:pPr>
            <a:r>
              <a:rPr lang="en-GB" sz="2800">
                <a:latin typeface="Arial" charset="0"/>
              </a:rPr>
              <a:t>The user is the most important entity of the system</a:t>
            </a:r>
            <a:endParaRPr lang="en-GB" sz="2000">
              <a:solidFill>
                <a:srgbClr val="FF0000"/>
              </a:solidFill>
              <a:latin typeface="Arial" charset="0"/>
            </a:endParaRPr>
          </a:p>
        </p:txBody>
      </p:sp>
      <p:graphicFrame>
        <p:nvGraphicFramePr>
          <p:cNvPr id="27651" name="Object 4"/>
          <p:cNvGraphicFramePr>
            <a:graphicFrameLocks noChangeAspect="1"/>
          </p:cNvGraphicFramePr>
          <p:nvPr/>
        </p:nvGraphicFramePr>
        <p:xfrm>
          <a:off x="2438400" y="1676400"/>
          <a:ext cx="4114800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9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676400"/>
                        <a:ext cx="4114800" cy="363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2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0" name="Clip" r:id="rId5" imgW="3959157" imgH="3501957" progId="MS_ClipArt_Gallery.2">
                  <p:embed/>
                </p:oleObj>
              </mc:Choice>
              <mc:Fallback>
                <p:oleObj name="Clip" r:id="rId5" imgW="3959157" imgH="3501957" progId="MS_ClipArt_Gallery.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F600AC-3BBA-AD4F-9DBE-EEF1B51694D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4613"/>
            <a:ext cx="9144000" cy="762000"/>
          </a:xfrm>
        </p:spPr>
        <p:txBody>
          <a:bodyPr/>
          <a:lstStyle/>
          <a:p>
            <a:pPr eaLnBrk="1" hangingPunct="1"/>
            <a:r>
              <a:rPr lang="en-GB" sz="4800">
                <a:latin typeface="Impact" charset="0"/>
              </a:rPr>
              <a:t>Nature of User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42988" y="2420938"/>
            <a:ext cx="7343775" cy="5715000"/>
          </a:xfrm>
        </p:spPr>
        <p:txBody>
          <a:bodyPr/>
          <a:lstStyle/>
          <a:p>
            <a:pPr marL="0" indent="0" eaLnBrk="1" hangingPunct="1"/>
            <a:r>
              <a:rPr lang="en-GB">
                <a:latin typeface="Arial" charset="0"/>
              </a:rPr>
              <a:t>Many different categories of users, impossible to consider all</a:t>
            </a:r>
          </a:p>
          <a:p>
            <a:pPr marL="0" indent="0" eaLnBrk="1" hangingPunct="1">
              <a:buFont typeface="Wingdings" charset="0"/>
              <a:buNone/>
            </a:pPr>
            <a:endParaRPr lang="en-GB">
              <a:latin typeface="Arial" charset="0"/>
            </a:endParaRPr>
          </a:p>
          <a:p>
            <a:pPr marL="0" indent="0" eaLnBrk="1" hangingPunct="1"/>
            <a:r>
              <a:rPr lang="en-GB">
                <a:latin typeface="Arial" charset="0"/>
              </a:rPr>
              <a:t>Can you group users?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3065E8-9C87-4446-ADF4-95552C9A84D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4800">
                <a:latin typeface="Impact" charset="0"/>
              </a:rPr>
              <a:t>Nature of User</a:t>
            </a:r>
          </a:p>
        </p:txBody>
      </p:sp>
      <p:graphicFrame>
        <p:nvGraphicFramePr>
          <p:cNvPr id="29698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6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99" name="Text Box 6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131079" name="Text Box 7"/>
          <p:cNvSpPr txBox="1">
            <a:spLocks noChangeArrowheads="1"/>
          </p:cNvSpPr>
          <p:nvPr/>
        </p:nvSpPr>
        <p:spPr bwMode="auto">
          <a:xfrm>
            <a:off x="3419475" y="2708275"/>
            <a:ext cx="1747838" cy="422275"/>
          </a:xfrm>
          <a:prstGeom prst="rect">
            <a:avLst/>
          </a:prstGeom>
          <a:noFill/>
          <a:ln w="25400">
            <a:solidFill>
              <a:srgbClr val="00808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IE" sz="2000" b="1"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+mn-cs"/>
              </a:rPr>
              <a:t>User Groups</a:t>
            </a:r>
            <a:endParaRPr lang="en-US" sz="2000" b="1">
              <a:effectLst>
                <a:outerShdw blurRad="38100" dist="38100" dir="2700000" algn="tl">
                  <a:srgbClr val="C0C0C0"/>
                </a:outerShdw>
              </a:effectLst>
              <a:ea typeface="+mn-ea"/>
              <a:cs typeface="+mn-cs"/>
            </a:endParaRPr>
          </a:p>
        </p:txBody>
      </p:sp>
      <p:sp>
        <p:nvSpPr>
          <p:cNvPr id="131080" name="Text Box 8"/>
          <p:cNvSpPr txBox="1">
            <a:spLocks noChangeArrowheads="1"/>
          </p:cNvSpPr>
          <p:nvPr/>
        </p:nvSpPr>
        <p:spPr bwMode="auto">
          <a:xfrm>
            <a:off x="611188" y="4297363"/>
            <a:ext cx="1539875" cy="542925"/>
          </a:xfrm>
          <a:prstGeom prst="rect">
            <a:avLst/>
          </a:prstGeom>
          <a:noFill/>
          <a:ln w="25400">
            <a:solidFill>
              <a:srgbClr val="00808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IE" sz="1400" b="1"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+mn-cs"/>
              </a:rPr>
              <a:t>Computer skills</a:t>
            </a:r>
          </a:p>
          <a:p>
            <a:pPr algn="ctr">
              <a:defRPr/>
            </a:pPr>
            <a:r>
              <a:rPr lang="en-IE" sz="1400" b="1"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+mn-cs"/>
              </a:rPr>
              <a:t>&amp; knowledge</a:t>
            </a:r>
            <a:endParaRPr lang="en-US" sz="1400" b="1">
              <a:effectLst>
                <a:outerShdw blurRad="38100" dist="38100" dir="2700000" algn="tl">
                  <a:srgbClr val="C0C0C0"/>
                </a:outerShdw>
              </a:effectLst>
              <a:ea typeface="+mn-ea"/>
              <a:cs typeface="+mn-cs"/>
            </a:endParaRPr>
          </a:p>
        </p:txBody>
      </p:sp>
      <p:sp>
        <p:nvSpPr>
          <p:cNvPr id="131081" name="Text Box 9"/>
          <p:cNvSpPr txBox="1">
            <a:spLocks noChangeArrowheads="1"/>
          </p:cNvSpPr>
          <p:nvPr/>
        </p:nvSpPr>
        <p:spPr bwMode="auto">
          <a:xfrm>
            <a:off x="4991100" y="4265613"/>
            <a:ext cx="877888" cy="606425"/>
          </a:xfrm>
          <a:prstGeom prst="rect">
            <a:avLst/>
          </a:prstGeom>
          <a:noFill/>
          <a:ln w="25400">
            <a:solidFill>
              <a:srgbClr val="00808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IE" sz="1600" b="1"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+mn-cs"/>
              </a:rPr>
              <a:t>   Age  </a:t>
            </a:r>
          </a:p>
          <a:p>
            <a:pPr algn="ctr">
              <a:defRPr/>
            </a:pPr>
            <a:r>
              <a:rPr lang="en-IE" sz="1600" b="1"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+mn-cs"/>
              </a:rPr>
              <a:t>    </a:t>
            </a:r>
            <a:endParaRPr lang="en-US" sz="1600" b="1">
              <a:effectLst>
                <a:outerShdw blurRad="38100" dist="38100" dir="2700000" algn="tl">
                  <a:srgbClr val="C0C0C0"/>
                </a:outerShdw>
              </a:effectLst>
              <a:ea typeface="+mn-ea"/>
              <a:cs typeface="+mn-cs"/>
            </a:endParaRPr>
          </a:p>
        </p:txBody>
      </p:sp>
      <p:sp>
        <p:nvSpPr>
          <p:cNvPr id="131082" name="Text Box 10"/>
          <p:cNvSpPr txBox="1">
            <a:spLocks noChangeArrowheads="1"/>
          </p:cNvSpPr>
          <p:nvPr/>
        </p:nvSpPr>
        <p:spPr bwMode="auto">
          <a:xfrm>
            <a:off x="2782888" y="4265613"/>
            <a:ext cx="1284287" cy="606425"/>
          </a:xfrm>
          <a:prstGeom prst="rect">
            <a:avLst/>
          </a:prstGeom>
          <a:noFill/>
          <a:ln w="25400">
            <a:solidFill>
              <a:srgbClr val="00808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IE" sz="1600" b="1"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+mn-cs"/>
              </a:rPr>
              <a:t>Disabilities</a:t>
            </a:r>
          </a:p>
          <a:p>
            <a:pPr algn="ctr">
              <a:defRPr/>
            </a:pPr>
            <a:endParaRPr lang="en-US" sz="1600" b="1">
              <a:effectLst>
                <a:outerShdw blurRad="38100" dist="38100" dir="2700000" algn="tl">
                  <a:srgbClr val="C0C0C0"/>
                </a:outerShdw>
              </a:effectLst>
              <a:ea typeface="+mn-ea"/>
              <a:cs typeface="+mn-cs"/>
            </a:endParaRPr>
          </a:p>
        </p:txBody>
      </p:sp>
      <p:sp>
        <p:nvSpPr>
          <p:cNvPr id="131083" name="Text Box 11"/>
          <p:cNvSpPr txBox="1">
            <a:spLocks noChangeArrowheads="1"/>
          </p:cNvSpPr>
          <p:nvPr/>
        </p:nvSpPr>
        <p:spPr bwMode="auto">
          <a:xfrm>
            <a:off x="6618288" y="4295775"/>
            <a:ext cx="977900" cy="606425"/>
          </a:xfrm>
          <a:prstGeom prst="rect">
            <a:avLst/>
          </a:prstGeom>
          <a:noFill/>
          <a:ln w="25400">
            <a:solidFill>
              <a:srgbClr val="00808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IE" sz="1600" b="1"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+mn-cs"/>
              </a:rPr>
              <a:t>Cultural</a:t>
            </a:r>
          </a:p>
          <a:p>
            <a:pPr algn="ctr">
              <a:defRPr/>
            </a:pPr>
            <a:endParaRPr lang="en-US" sz="1600" b="1">
              <a:effectLst>
                <a:outerShdw blurRad="38100" dist="38100" dir="2700000" algn="tl">
                  <a:srgbClr val="C0C0C0"/>
                </a:outerShdw>
              </a:effectLst>
              <a:ea typeface="+mn-ea"/>
              <a:cs typeface="+mn-cs"/>
            </a:endParaRPr>
          </a:p>
        </p:txBody>
      </p:sp>
      <p:sp>
        <p:nvSpPr>
          <p:cNvPr id="29705" name="Line 12"/>
          <p:cNvSpPr>
            <a:spLocks noChangeShapeType="1"/>
          </p:cNvSpPr>
          <p:nvPr/>
        </p:nvSpPr>
        <p:spPr bwMode="auto">
          <a:xfrm>
            <a:off x="4284663" y="3141663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6" name="Line 13"/>
          <p:cNvSpPr>
            <a:spLocks noChangeShapeType="1"/>
          </p:cNvSpPr>
          <p:nvPr/>
        </p:nvSpPr>
        <p:spPr bwMode="auto">
          <a:xfrm>
            <a:off x="1476375" y="3789363"/>
            <a:ext cx="5543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7" name="Line 14"/>
          <p:cNvSpPr>
            <a:spLocks noChangeShapeType="1"/>
          </p:cNvSpPr>
          <p:nvPr/>
        </p:nvSpPr>
        <p:spPr bwMode="auto">
          <a:xfrm>
            <a:off x="1476375" y="3789363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8" name="Line 15"/>
          <p:cNvSpPr>
            <a:spLocks noChangeShapeType="1"/>
          </p:cNvSpPr>
          <p:nvPr/>
        </p:nvSpPr>
        <p:spPr bwMode="auto">
          <a:xfrm>
            <a:off x="3419475" y="3789363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9" name="Line 16"/>
          <p:cNvSpPr>
            <a:spLocks noChangeShapeType="1"/>
          </p:cNvSpPr>
          <p:nvPr/>
        </p:nvSpPr>
        <p:spPr bwMode="auto">
          <a:xfrm>
            <a:off x="5435600" y="378936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0" name="Line 17"/>
          <p:cNvSpPr>
            <a:spLocks noChangeShapeType="1"/>
          </p:cNvSpPr>
          <p:nvPr/>
        </p:nvSpPr>
        <p:spPr bwMode="auto">
          <a:xfrm>
            <a:off x="7019925" y="3789363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60AE68-4545-A84B-999B-CEC65BE98A1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1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1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1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1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1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1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80" grpId="0" animBg="1"/>
      <p:bldP spid="131081" grpId="0" animBg="1"/>
      <p:bldP spid="131082" grpId="0" animBg="1"/>
      <p:bldP spid="13108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</p:spPr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Computer Skills &amp; Knowledge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3238" y="1268413"/>
            <a:ext cx="8640762" cy="4203700"/>
          </a:xfrm>
        </p:spPr>
        <p:txBody>
          <a:bodyPr/>
          <a:lstStyle/>
          <a:p>
            <a:pPr marL="0" indent="0" eaLnBrk="1" hangingPunct="1"/>
            <a:r>
              <a:rPr lang="en-GB" sz="2800">
                <a:solidFill>
                  <a:srgbClr val="009999"/>
                </a:solidFill>
                <a:latin typeface="Arial" charset="0"/>
              </a:rPr>
              <a:t>Nondiscretionary Users</a:t>
            </a:r>
            <a:endParaRPr lang="en-GB" sz="2800" b="0">
              <a:solidFill>
                <a:srgbClr val="009999"/>
              </a:solidFill>
              <a:latin typeface="Arial" charset="0"/>
            </a:endParaRPr>
          </a:p>
          <a:p>
            <a:pPr marL="457200" lvl="1" indent="0" eaLnBrk="1" hangingPunct="1"/>
            <a:r>
              <a:rPr lang="en-GB" sz="2400" b="0">
                <a:latin typeface="Arial" charset="0"/>
              </a:rPr>
              <a:t>computer is part of employment</a:t>
            </a:r>
          </a:p>
          <a:p>
            <a:pPr marL="457200" lvl="1" indent="0" eaLnBrk="1" hangingPunct="1"/>
            <a:endParaRPr lang="en-GB" sz="2400" b="0">
              <a:latin typeface="Arial" charset="0"/>
            </a:endParaRPr>
          </a:p>
          <a:p>
            <a:pPr marL="457200" lvl="1" indent="0" eaLnBrk="1" hangingPunct="1"/>
            <a:r>
              <a:rPr lang="en-GB" sz="2400" b="0">
                <a:latin typeface="Arial" charset="0"/>
              </a:rPr>
              <a:t>time and effort in learning to use computer are willing invested</a:t>
            </a:r>
          </a:p>
          <a:p>
            <a:pPr marL="457200" lvl="1" indent="0" eaLnBrk="1" hangingPunct="1"/>
            <a:endParaRPr lang="en-GB" sz="2400" b="0">
              <a:latin typeface="Arial" charset="0"/>
            </a:endParaRPr>
          </a:p>
          <a:p>
            <a:pPr marL="457200" lvl="1" indent="0" eaLnBrk="1" hangingPunct="1"/>
            <a:r>
              <a:rPr lang="en-GB" sz="2400" b="0">
                <a:latin typeface="Arial" charset="0"/>
              </a:rPr>
              <a:t>high motivation is often used to overcome low usability characteristics</a:t>
            </a:r>
          </a:p>
          <a:p>
            <a:pPr marL="457200" lvl="1" indent="0" eaLnBrk="1" hangingPunct="1"/>
            <a:endParaRPr lang="en-GB" sz="2400" b="0">
              <a:latin typeface="Arial" charset="0"/>
            </a:endParaRPr>
          </a:p>
          <a:p>
            <a:pPr marL="457200" lvl="1" indent="0" eaLnBrk="1" hangingPunct="1"/>
            <a:endParaRPr lang="en-GB" sz="2400" b="0">
              <a:latin typeface="Arial" charset="0"/>
            </a:endParaRPr>
          </a:p>
          <a:p>
            <a:pPr marL="0" indent="0" eaLnBrk="1" hangingPunct="1"/>
            <a:r>
              <a:rPr lang="en-GB" sz="2800">
                <a:latin typeface="Arial" charset="0"/>
              </a:rPr>
              <a:t>Flight reservations clerk, programmer etc.</a:t>
            </a:r>
          </a:p>
        </p:txBody>
      </p:sp>
      <p:graphicFrame>
        <p:nvGraphicFramePr>
          <p:cNvPr id="30723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22325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0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22325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F1748-C935-2643-9DAA-EFF23DE3EA8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2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2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2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2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2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38125"/>
            <a:ext cx="9144000" cy="762000"/>
          </a:xfrm>
        </p:spPr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What system are you a </a:t>
            </a:r>
            <a:br>
              <a:rPr lang="en-GB">
                <a:latin typeface="Impact" charset="0"/>
              </a:rPr>
            </a:br>
            <a:r>
              <a:rPr lang="en-GB">
                <a:latin typeface="Impact" charset="0"/>
              </a:rPr>
              <a:t>non-discretionary user of?</a:t>
            </a:r>
          </a:p>
        </p:txBody>
      </p:sp>
      <p:graphicFrame>
        <p:nvGraphicFramePr>
          <p:cNvPr id="31746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22325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4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22325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7" name="Text Box 5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AB4F53-7D49-9E4B-A65E-94379ED5D0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3" name="Picture 2" descr="Screen Shot 2013-09-17 at 16.03.3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263650"/>
            <a:ext cx="8243888" cy="56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01090025">
  <a:themeElements>
    <a:clrScheme name="01090025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01090025">
      <a:majorFont>
        <a:latin typeface="Impac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01090025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1090025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090025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090025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090025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090025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090025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01090025</Template>
  <TotalTime>28186</TotalTime>
  <Words>1074</Words>
  <Application>Microsoft Macintosh PowerPoint</Application>
  <PresentationFormat>On-screen Show (4:3)</PresentationFormat>
  <Paragraphs>278</Paragraphs>
  <Slides>37</Slides>
  <Notes>1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01090025</vt:lpstr>
      <vt:lpstr>Clip</vt:lpstr>
      <vt:lpstr>PowerPoint Presentation</vt:lpstr>
      <vt:lpstr>PowerPoint Presentation</vt:lpstr>
      <vt:lpstr>PowerPoint Presentation</vt:lpstr>
      <vt:lpstr>PowerPoint Presentation</vt:lpstr>
      <vt:lpstr>The User</vt:lpstr>
      <vt:lpstr>Nature of User</vt:lpstr>
      <vt:lpstr>Nature of User</vt:lpstr>
      <vt:lpstr>Computer Skills &amp; Knowledge</vt:lpstr>
      <vt:lpstr>What system are you a  non-discretionary user of?</vt:lpstr>
      <vt:lpstr>Computer Skills &amp; Knowledge</vt:lpstr>
      <vt:lpstr>What system am I a  discretionary user of?</vt:lpstr>
      <vt:lpstr>Computer Skills &amp; Knowledge</vt:lpstr>
      <vt:lpstr>Age</vt:lpstr>
      <vt:lpstr>PowerPoint Presentation</vt:lpstr>
      <vt:lpstr>PowerPoint Presentation</vt:lpstr>
      <vt:lpstr>PowerPoint Presentation</vt:lpstr>
      <vt:lpstr>PowerPoint Presentation</vt:lpstr>
      <vt:lpstr>Age</vt:lpstr>
      <vt:lpstr>Ageing User</vt:lpstr>
      <vt:lpstr>Exercise 2</vt:lpstr>
      <vt:lpstr>Exercise 2</vt:lpstr>
      <vt:lpstr>Age</vt:lpstr>
      <vt:lpstr>Age</vt:lpstr>
      <vt:lpstr>Young User</vt:lpstr>
      <vt:lpstr>Disabilities</vt:lpstr>
      <vt:lpstr>Disabilities</vt:lpstr>
      <vt:lpstr>Disabilities</vt:lpstr>
      <vt:lpstr>Disabilities</vt:lpstr>
      <vt:lpstr>Disabilities</vt:lpstr>
      <vt:lpstr>Assistive Technologies</vt:lpstr>
      <vt:lpstr>Assistive Technologies</vt:lpstr>
      <vt:lpstr>Assistive Technologies</vt:lpstr>
      <vt:lpstr>Assistive Technologies</vt:lpstr>
      <vt:lpstr>Assistive Technologies</vt:lpstr>
      <vt:lpstr>Assistive Technologies</vt:lpstr>
      <vt:lpstr>Assistive Technologies</vt:lpstr>
      <vt:lpstr>Culture</vt:lpstr>
    </vt:vector>
  </TitlesOfParts>
  <Company>fdfs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</dc:title>
  <dc:creator>fsdf</dc:creator>
  <cp:lastModifiedBy>Andrea Curley</cp:lastModifiedBy>
  <cp:revision>166</cp:revision>
  <cp:lastPrinted>2013-10-01T12:18:14Z</cp:lastPrinted>
  <dcterms:created xsi:type="dcterms:W3CDTF">2003-01-08T11:08:08Z</dcterms:created>
  <dcterms:modified xsi:type="dcterms:W3CDTF">2015-09-24T09:18:27Z</dcterms:modified>
</cp:coreProperties>
</file>